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1" r:id="rId4"/>
    <p:sldId id="258" r:id="rId5"/>
    <p:sldId id="259" r:id="rId6"/>
    <p:sldId id="274" r:id="rId7"/>
    <p:sldId id="277" r:id="rId8"/>
    <p:sldId id="260" r:id="rId9"/>
    <p:sldId id="261" r:id="rId10"/>
    <p:sldId id="262" r:id="rId11"/>
    <p:sldId id="263" r:id="rId12"/>
    <p:sldId id="264" r:id="rId13"/>
    <p:sldId id="266" r:id="rId14"/>
    <p:sldId id="278" r:id="rId15"/>
    <p:sldId id="279" r:id="rId16"/>
    <p:sldId id="280" r:id="rId17"/>
    <p:sldId id="265" r:id="rId18"/>
    <p:sldId id="267" r:id="rId19"/>
    <p:sldId id="268" r:id="rId20"/>
    <p:sldId id="269" r:id="rId21"/>
    <p:sldId id="270" r:id="rId22"/>
    <p:sldId id="272" r:id="rId23"/>
    <p:sldId id="275" r:id="rId24"/>
    <p:sldId id="276" r:id="rId25"/>
    <p:sldId id="2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0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169BB-FB96-408E-BDE9-F2307B0720CC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27110-6A8C-425E-832E-E634ECA1C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450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DB48-FB19-712B-5242-AFBC00944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AA33A5-CB48-E8E1-9DC4-D5877EBE1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077976-E819-3BBB-06AF-C09E8D34A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558B3-D93A-4353-B75E-D419F27FABEF}" type="datetime1">
              <a:rPr lang="en-GB" smtClean="0"/>
              <a:t>25/04/2023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D9D89-4EA0-B940-FF0F-107B8B00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4CAAD4-CDC1-CEF1-516E-A6C3850A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85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C9CAC-763C-B92F-3679-CBAD2AE9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2ACD68-E364-5B75-F8FC-2952BAA7D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5A7320-F7C5-1FAB-4C0F-1F0503F4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5AA48-E5A4-4456-9943-31FB1EDB26EB}" type="datetime1">
              <a:rPr lang="en-GB" smtClean="0"/>
              <a:t>25/04/2023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2C87AE-79F2-2E8C-8E37-AB517012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A54D1C-8265-A662-A941-AFFC5C4A5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4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40EB26-B748-9151-202B-FB5F9B15D6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7C4549-3E76-7EE3-B780-67F18D156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F8101E-AA55-BF6A-C386-913FD8DE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65A2-F4D2-4DA2-867F-180860F1AA4B}" type="datetime1">
              <a:rPr lang="en-GB" smtClean="0"/>
              <a:t>25/04/2023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D91F8-57DF-C585-C565-6B5982DE7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5018C-9A32-BB95-A2C4-6BF226F43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905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CDE28-E119-C826-4CA1-FF9120CCD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DB96E0-713B-266F-A9BF-E7B6C78F9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E3004C-8E47-0EE8-E4AB-5E88DFCB1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7208C-F41B-45BB-8554-C2465FB16D30}" type="datetime1">
              <a:rPr lang="en-GB" smtClean="0"/>
              <a:t>25/04/2023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E7F1B4-86B9-046C-265A-B52125D9D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5F0A8-D26E-6040-093D-2C410AA1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060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F224B-4F9F-27FB-2D16-3AB456DF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1EB5FF-54BC-C081-9453-86A38A7A4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EA38B8-2DB0-462D-8B13-A598C9DF8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8F0C-E8FA-4A70-B0BB-C5D8C808FEA1}" type="datetime1">
              <a:rPr lang="en-GB" smtClean="0"/>
              <a:t>25/04/2023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C47F8-4308-846F-94F1-FDA4988B0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DA9FC-9F62-B5C7-750F-115C09DD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775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3E907-DF64-56A9-5567-549F6868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2AE31F-9F4B-A429-3D9F-F65192412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D86042-E379-2AC8-97B5-C16765982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C0FAE7-074A-6064-B75F-9BA7C471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0839-77B2-4D78-80AC-202D6A8003C0}" type="datetime1">
              <a:rPr lang="en-GB" smtClean="0"/>
              <a:t>25/04/2023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35DB0B-DB44-758B-0DDC-CC3DAB565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4644F-B0C8-D6BC-FE44-64705AF83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2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A3484-7E0B-FAA5-4C89-78DFCDDAE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30D044-739B-0A45-3F62-12810E2A8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FF3EE8-8B0B-FA43-7DCC-D7BDAF1C9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C3788D-47F0-76F8-635F-3CD9406DC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37BCB5-9239-22F7-3C36-559FE6A29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9DD70F-79A7-259D-A684-FFD06D405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D9450-C5C3-4DD1-8483-D25E249BF64D}" type="datetime1">
              <a:rPr lang="en-GB" smtClean="0"/>
              <a:t>25/04/2023</a:t>
            </a:fld>
            <a:endParaRPr lang="en-GB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0B5D4-7060-3741-EAB7-1E8A11A98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ED44C1-CDC8-6679-6047-BF38CEAFD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206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18F59-8D5D-ACA8-411A-53CE82E6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16B5A0-8C00-5AA9-1CCC-3BC9799A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477B-2461-4CAD-8571-7835DC4B70EF}" type="datetime1">
              <a:rPr lang="en-GB" smtClean="0"/>
              <a:t>25/04/2023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E86E9D-FCDD-2895-29E4-F68D6E37E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60289C-5D79-1CCB-EF11-641EACE7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378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F5F931-8DB1-B160-DE4E-669F3DF3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D355-A7BF-4365-B96B-2B766FFFA521}" type="datetime1">
              <a:rPr lang="en-GB" smtClean="0"/>
              <a:t>25/04/2023</a:t>
            </a:fld>
            <a:endParaRPr lang="en-GB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B5C33C-2A01-F893-6956-AEAAFF8B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9EB6C3-CC00-74D0-8B97-805DACA43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723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B33E4-8907-6392-933B-738CEB4E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5C2BD3-06C8-DB75-6C38-7737054FC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73AA22-DDFC-EB8F-9802-1A6FCCBF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FC9C11-7F88-7DBD-2ED8-0B84112F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EAE7-935A-43B0-83D8-B0484CC7EC24}" type="datetime1">
              <a:rPr lang="en-GB" smtClean="0"/>
              <a:t>25/04/2023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D758E4-1CD7-E444-3945-31F309F4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DB5D96-8A83-3C80-E849-08F7FCBE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49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AC78B-22D5-3A66-809F-A9BF2C5AE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0F381C-2AC4-0C57-58B8-7E6EAB982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C887A7-8701-F58E-C581-E5695FE7B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1D54EA-AA2D-93A3-9154-FEBFC6517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1EA7-337B-4934-8C0F-B31FD7882996}" type="datetime1">
              <a:rPr lang="en-GB" smtClean="0"/>
              <a:t>25/04/2023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414D42-40FC-8F08-5BF5-F4F98C7FD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E07DE4-D595-B607-4E8D-1FAEEC2B5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679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DA8D3A-7F8F-66B2-2DEC-A7512E6FD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CF3818-2DE4-F3A6-0F0D-A4CBDA136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604D7-6610-352F-6368-5978AB82FC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A5202-B5F2-4DE6-B773-017D8A42BD11}" type="datetime1">
              <a:rPr lang="en-GB" smtClean="0"/>
              <a:t>25/04/2023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E0CC3-D00B-A706-0CF0-9D5900ED7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4D4EE-FA02-97D5-2E31-69B1A69C9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32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hyperlink" Target="https://arxiv.org/pdf/1705.09914.pdf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D1A16-5123-DBE1-1448-C2D99BA00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145" y="1122363"/>
            <a:ext cx="10373710" cy="2387600"/>
          </a:xfrm>
        </p:spPr>
        <p:txBody>
          <a:bodyPr anchor="ctr">
            <a:normAutofit/>
          </a:bodyPr>
          <a:lstStyle/>
          <a:p>
            <a:r>
              <a:rPr lang="ko-KR" altLang="en-US" sz="4800" dirty="0"/>
              <a:t>고해상도 이미지의</a:t>
            </a:r>
            <a:br>
              <a:rPr lang="en-GB" altLang="ko-KR" sz="4800" dirty="0"/>
            </a:br>
            <a:r>
              <a:rPr lang="ko-KR" altLang="en-US" sz="4800" dirty="0">
                <a:solidFill>
                  <a:srgbClr val="C00000"/>
                </a:solidFill>
              </a:rPr>
              <a:t>실시간</a:t>
            </a:r>
            <a:r>
              <a:rPr lang="ko-KR" altLang="en-US" sz="4800" dirty="0"/>
              <a:t> 의미적 분할을 위한 </a:t>
            </a:r>
            <a:r>
              <a:rPr lang="en-GB" sz="4800" dirty="0" err="1">
                <a:solidFill>
                  <a:srgbClr val="C00000"/>
                </a:solidFill>
              </a:rPr>
              <a:t>ICNet</a:t>
            </a:r>
            <a:r>
              <a:rPr lang="en-GB" sz="4800" dirty="0"/>
              <a:t> </a:t>
            </a:r>
            <a:r>
              <a:rPr lang="ko-KR" altLang="en-US" sz="4800" dirty="0"/>
              <a:t>활용</a:t>
            </a:r>
            <a:endParaRPr lang="en-GB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14F3A2-C2BE-EC35-6655-26714046E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641" y="3602038"/>
            <a:ext cx="10888718" cy="1655762"/>
          </a:xfrm>
        </p:spPr>
        <p:txBody>
          <a:bodyPr anchor="ctr"/>
          <a:lstStyle/>
          <a:p>
            <a:r>
              <a:rPr lang="en-GB" dirty="0" err="1"/>
              <a:t>ICNet</a:t>
            </a:r>
            <a:r>
              <a:rPr lang="en-GB" dirty="0"/>
              <a:t> for Real-Time Semantic Segmentation on High-Resolution Images</a:t>
            </a:r>
          </a:p>
          <a:p>
            <a:r>
              <a:rPr lang="en-GB" dirty="0"/>
              <a:t>(Zhao H., Qi X., Shen X., Shi J., and Jia J.; 2018)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2BA8C-B511-0483-91CE-A2120026473D}"/>
              </a:ext>
            </a:extLst>
          </p:cNvPr>
          <p:cNvSpPr txBox="1"/>
          <p:nvPr/>
        </p:nvSpPr>
        <p:spPr>
          <a:xfrm>
            <a:off x="1524001" y="6196280"/>
            <a:ext cx="1066799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1600" dirty="0"/>
              <a:t>※ </a:t>
            </a:r>
            <a:r>
              <a:rPr lang="en-US" altLang="ko-KR" sz="1600" dirty="0" err="1"/>
              <a:t>ICNet</a:t>
            </a:r>
            <a:r>
              <a:rPr lang="en-US" altLang="ko-KR" sz="1600" dirty="0"/>
              <a:t> : Image Cascade Network</a:t>
            </a:r>
          </a:p>
          <a:p>
            <a:pPr algn="r">
              <a:spcAft>
                <a:spcPts val="600"/>
              </a:spcAft>
            </a:pPr>
            <a:r>
              <a:rPr lang="en-US" altLang="ko-KR" sz="1600" dirty="0"/>
              <a:t>※ </a:t>
            </a:r>
            <a:r>
              <a:rPr lang="ko-KR" altLang="en-US" sz="1600" dirty="0"/>
              <a:t>고려대학교 </a:t>
            </a:r>
            <a:r>
              <a:rPr lang="en-GB" altLang="ko-KR" sz="1600" dirty="0"/>
              <a:t>DSBA (Data Science &amp; Business Analytics) </a:t>
            </a:r>
            <a:r>
              <a:rPr lang="ko-KR" altLang="en-US" sz="1600" dirty="0"/>
              <a:t>연구실 </a:t>
            </a:r>
            <a:r>
              <a:rPr lang="ko-KR" altLang="en-US" sz="1600" dirty="0" err="1"/>
              <a:t>이윤승</a:t>
            </a:r>
            <a:r>
              <a:rPr lang="ko-KR" altLang="en-US" sz="1600" dirty="0"/>
              <a:t> 님의 세미나 자료에 일부 내용을 보충한 자료임</a:t>
            </a:r>
            <a:endParaRPr lang="en-GB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1CD5BA0-D739-31FD-13C8-99BF6BEEC407}"/>
              </a:ext>
            </a:extLst>
          </p:cNvPr>
          <p:cNvCxnSpPr>
            <a:cxnSpLocks/>
          </p:cNvCxnSpPr>
          <p:nvPr/>
        </p:nvCxnSpPr>
        <p:spPr>
          <a:xfrm>
            <a:off x="696000" y="3429000"/>
            <a:ext cx="1080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281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030283A-6C8F-4841-7E33-1ED2F681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52" y="2251952"/>
            <a:ext cx="9725096" cy="44958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3AC492-C948-2D4B-4371-41DD6529F8E2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되돌아보기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 err="1">
                <a:solidFill>
                  <a:srgbClr val="C00000"/>
                </a:solidFill>
              </a:rPr>
              <a:t>Upsampling</a:t>
            </a:r>
            <a:r>
              <a:rPr lang="ko-KR" altLang="en-US" sz="4000" dirty="0">
                <a:solidFill>
                  <a:srgbClr val="C00000"/>
                </a:solidFill>
              </a:rPr>
              <a:t> </a:t>
            </a:r>
            <a:r>
              <a:rPr lang="ko-KR" altLang="en-US" sz="4000" dirty="0"/>
              <a:t>기법</a:t>
            </a:r>
            <a:endParaRPr lang="en-GB" sz="40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F6AD8EC-A9D9-E3E9-2203-B90F13B1BA33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34D5AF8-D73E-D215-E3AD-3E3613C9E040}"/>
              </a:ext>
            </a:extLst>
          </p:cNvPr>
          <p:cNvSpPr txBox="1"/>
          <p:nvPr/>
        </p:nvSpPr>
        <p:spPr>
          <a:xfrm>
            <a:off x="961697" y="1402029"/>
            <a:ext cx="1026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1600" dirty="0">
                <a:latin typeface="+mj-ea"/>
                <a:ea typeface="+mj-ea"/>
              </a:rPr>
              <a:t>사용 이유 </a:t>
            </a:r>
            <a:r>
              <a:rPr lang="en-GB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 err="1">
                <a:latin typeface="+mj-ea"/>
                <a:ea typeface="+mj-ea"/>
              </a:rPr>
              <a:t>합성곱</a:t>
            </a:r>
            <a:r>
              <a:rPr lang="ko-KR" altLang="en-US" sz="1600" dirty="0">
                <a:latin typeface="+mj-ea"/>
                <a:ea typeface="+mj-ea"/>
              </a:rPr>
              <a:t> 신경망을 거쳐 나온 </a:t>
            </a:r>
            <a:r>
              <a:rPr lang="ko-KR" altLang="en-US" sz="1600" dirty="0" err="1">
                <a:latin typeface="+mj-ea"/>
                <a:ea typeface="+mj-ea"/>
              </a:rPr>
              <a:t>특성맵은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GB" altLang="ko-KR" sz="1600" dirty="0">
                <a:latin typeface="+mj-ea"/>
                <a:ea typeface="+mj-ea"/>
              </a:rPr>
              <a:t>coarse </a:t>
            </a:r>
            <a:r>
              <a:rPr lang="ko-KR" altLang="en-US" sz="1600" dirty="0">
                <a:latin typeface="+mj-ea"/>
                <a:ea typeface="+mj-ea"/>
              </a:rPr>
              <a:t>하므로 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픽셀 단위 클래스 분류를 위한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dense </a:t>
            </a:r>
            <a:r>
              <a:rPr lang="ko-KR" altLang="en-US" sz="1600" dirty="0" err="1">
                <a:solidFill>
                  <a:srgbClr val="C00000"/>
                </a:solidFill>
                <a:latin typeface="+mj-ea"/>
                <a:ea typeface="+mj-ea"/>
              </a:rPr>
              <a:t>특성맵을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 얻기 위함</a:t>
            </a:r>
            <a:endParaRPr lang="en-GB" altLang="ko-KR" sz="16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40698-7884-F21D-8BF5-194834CA8910}"/>
              </a:ext>
            </a:extLst>
          </p:cNvPr>
          <p:cNvSpPr txBox="1"/>
          <p:nvPr/>
        </p:nvSpPr>
        <p:spPr>
          <a:xfrm>
            <a:off x="2815909" y="1877722"/>
            <a:ext cx="1545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j-ea"/>
                <a:ea typeface="+mj-ea"/>
              </a:rPr>
              <a:t>[Bilinear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 err="1">
                <a:latin typeface="+mj-ea"/>
                <a:ea typeface="+mj-ea"/>
              </a:rPr>
              <a:t>보간법</a:t>
            </a:r>
            <a:r>
              <a:rPr lang="en-GB" altLang="ko-KR" sz="1600" dirty="0">
                <a:latin typeface="+mj-ea"/>
                <a:ea typeface="+mj-ea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7AB2D7-EE94-B0BE-568F-750F63F4EAED}"/>
              </a:ext>
            </a:extLst>
          </p:cNvPr>
          <p:cNvSpPr txBox="1"/>
          <p:nvPr/>
        </p:nvSpPr>
        <p:spPr>
          <a:xfrm>
            <a:off x="7740007" y="1877722"/>
            <a:ext cx="253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j-ea"/>
                <a:ea typeface="+mj-ea"/>
              </a:rPr>
              <a:t>[Transpose Convolution]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F2B9F02-F403-5ADF-FDB6-A778360F0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84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10B76-C5C2-0211-D767-853CE553230A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되돌아보기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 err="1">
                <a:solidFill>
                  <a:srgbClr val="C00000"/>
                </a:solidFill>
              </a:rPr>
              <a:t>Upsampling</a:t>
            </a:r>
            <a:r>
              <a:rPr lang="ko-KR" altLang="en-US" sz="4000" dirty="0">
                <a:solidFill>
                  <a:srgbClr val="C00000"/>
                </a:solidFill>
              </a:rPr>
              <a:t> </a:t>
            </a:r>
            <a:r>
              <a:rPr lang="ko-KR" altLang="en-US" sz="4000" dirty="0"/>
              <a:t>기법</a:t>
            </a:r>
            <a:endParaRPr lang="en-GB" sz="40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5CF15C5-AAE2-C950-9089-F6A8039F8FE3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9F76DD4-75B8-DA18-B94F-5F559B575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24" y="2272972"/>
            <a:ext cx="10506152" cy="4467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09F133-A000-9EBF-D0FB-24DE3E37F9FA}"/>
              </a:ext>
            </a:extLst>
          </p:cNvPr>
          <p:cNvSpPr txBox="1"/>
          <p:nvPr/>
        </p:nvSpPr>
        <p:spPr>
          <a:xfrm>
            <a:off x="961697" y="1402029"/>
            <a:ext cx="1026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1600" dirty="0">
                <a:latin typeface="+mj-ea"/>
                <a:ea typeface="+mj-ea"/>
              </a:rPr>
              <a:t>사용 이유 </a:t>
            </a:r>
            <a:r>
              <a:rPr lang="en-GB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 err="1">
                <a:latin typeface="+mj-ea"/>
                <a:ea typeface="+mj-ea"/>
              </a:rPr>
              <a:t>합성곱</a:t>
            </a:r>
            <a:r>
              <a:rPr lang="ko-KR" altLang="en-US" sz="1600" dirty="0">
                <a:latin typeface="+mj-ea"/>
                <a:ea typeface="+mj-ea"/>
              </a:rPr>
              <a:t> 신경망을 거쳐 나온 </a:t>
            </a:r>
            <a:r>
              <a:rPr lang="ko-KR" altLang="en-US" sz="1600" dirty="0" err="1">
                <a:latin typeface="+mj-ea"/>
                <a:ea typeface="+mj-ea"/>
              </a:rPr>
              <a:t>특성맵은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GB" altLang="ko-KR" sz="1600" dirty="0">
                <a:latin typeface="+mj-ea"/>
                <a:ea typeface="+mj-ea"/>
              </a:rPr>
              <a:t>coarse </a:t>
            </a:r>
            <a:r>
              <a:rPr lang="ko-KR" altLang="en-US" sz="1600" dirty="0">
                <a:latin typeface="+mj-ea"/>
                <a:ea typeface="+mj-ea"/>
              </a:rPr>
              <a:t>하므로 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픽셀 단위 클래스 분류를 위한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dense </a:t>
            </a:r>
            <a:r>
              <a:rPr lang="ko-KR" altLang="en-US" sz="1600" dirty="0" err="1">
                <a:solidFill>
                  <a:srgbClr val="C00000"/>
                </a:solidFill>
                <a:latin typeface="+mj-ea"/>
                <a:ea typeface="+mj-ea"/>
              </a:rPr>
              <a:t>특성맵을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 얻기 위함</a:t>
            </a:r>
            <a:endParaRPr lang="en-GB" altLang="ko-KR" sz="16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3068F-D0EC-B28A-A391-C5C705A45086}"/>
              </a:ext>
            </a:extLst>
          </p:cNvPr>
          <p:cNvSpPr txBox="1"/>
          <p:nvPr/>
        </p:nvSpPr>
        <p:spPr>
          <a:xfrm>
            <a:off x="4965705" y="1877722"/>
            <a:ext cx="2260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j-ea"/>
                <a:ea typeface="+mj-ea"/>
              </a:rPr>
              <a:t>[Dilated Convolution]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62A67B5-BBEB-CA18-C495-D4A0E68E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411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842F5-D147-6C4C-A0E8-3EB3389F7B77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되돌아보기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 err="1">
                <a:solidFill>
                  <a:srgbClr val="C00000"/>
                </a:solidFill>
              </a:rPr>
              <a:t>PSPNet</a:t>
            </a:r>
            <a:r>
              <a:rPr lang="en-GB" altLang="ko-KR" sz="4000" dirty="0">
                <a:solidFill>
                  <a:srgbClr val="C00000"/>
                </a:solidFill>
              </a:rPr>
              <a:t> </a:t>
            </a:r>
            <a:r>
              <a:rPr lang="en-GB" altLang="ko-KR" sz="4000" dirty="0"/>
              <a:t>vs.</a:t>
            </a:r>
            <a:r>
              <a:rPr lang="en-GB" altLang="ko-KR" sz="4000" dirty="0">
                <a:solidFill>
                  <a:srgbClr val="C00000"/>
                </a:solidFill>
              </a:rPr>
              <a:t> </a:t>
            </a:r>
            <a:r>
              <a:rPr lang="en-GB" altLang="ko-KR" sz="4000" dirty="0" err="1">
                <a:solidFill>
                  <a:srgbClr val="C00000"/>
                </a:solidFill>
              </a:rPr>
              <a:t>ICNet</a:t>
            </a:r>
            <a:endParaRPr lang="en-GB" sz="40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7D4E4E6-1F0E-64C6-280F-688D92E3A0AE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4A424A4-63D3-B2C4-B8DB-57902D1AE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2" y="1422682"/>
            <a:ext cx="11115756" cy="499113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7998D8-571A-2F4D-CB78-9B9F53D2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198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842F5-D147-6C4C-A0E8-3EB3389F7B77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되돌아보기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 err="1">
                <a:solidFill>
                  <a:srgbClr val="C00000"/>
                </a:solidFill>
              </a:rPr>
              <a:t>PSPNet</a:t>
            </a:r>
            <a:r>
              <a:rPr lang="en-GB" altLang="ko-KR" sz="4000" dirty="0">
                <a:solidFill>
                  <a:srgbClr val="C00000"/>
                </a:solidFill>
              </a:rPr>
              <a:t> </a:t>
            </a:r>
            <a:r>
              <a:rPr lang="en-GB" altLang="ko-KR" sz="4000" dirty="0"/>
              <a:t>vs.</a:t>
            </a:r>
            <a:r>
              <a:rPr lang="en-GB" altLang="ko-KR" sz="4000" dirty="0">
                <a:solidFill>
                  <a:srgbClr val="C00000"/>
                </a:solidFill>
              </a:rPr>
              <a:t> </a:t>
            </a:r>
            <a:r>
              <a:rPr lang="en-GB" altLang="ko-KR" sz="4000" dirty="0" err="1">
                <a:solidFill>
                  <a:srgbClr val="C00000"/>
                </a:solidFill>
              </a:rPr>
              <a:t>ICNet</a:t>
            </a:r>
            <a:endParaRPr lang="en-GB" sz="40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7D4E4E6-1F0E-64C6-280F-688D92E3A0AE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4A424A4-63D3-B2C4-B8DB-57902D1AE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2" y="1422682"/>
            <a:ext cx="11115756" cy="4991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DCD0FA-AABC-042C-F947-919ED5602640}"/>
              </a:ext>
            </a:extLst>
          </p:cNvPr>
          <p:cNvSpPr txBox="1"/>
          <p:nvPr/>
        </p:nvSpPr>
        <p:spPr>
          <a:xfrm>
            <a:off x="664246" y="2679090"/>
            <a:ext cx="6897948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j-ea"/>
                <a:ea typeface="+mj-ea"/>
              </a:rPr>
              <a:t>[</a:t>
            </a:r>
            <a:r>
              <a:rPr lang="en-GB" altLang="ko-KR" sz="1600" dirty="0" err="1">
                <a:latin typeface="+mj-ea"/>
                <a:ea typeface="+mj-ea"/>
              </a:rPr>
              <a:t>PSPNet</a:t>
            </a:r>
            <a:r>
              <a:rPr lang="en-GB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특징</a:t>
            </a:r>
            <a:r>
              <a:rPr lang="en-GB" altLang="ko-KR" sz="1600" dirty="0">
                <a:latin typeface="+mj-ea"/>
                <a:ea typeface="+mj-ea"/>
              </a:rPr>
              <a:t>]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81.2% </a:t>
            </a:r>
            <a:r>
              <a:rPr lang="en-GB" altLang="ko-KR" sz="1600" dirty="0">
                <a:latin typeface="+mn-ea"/>
                <a:hlinkClick r:id="rId3" action="ppaction://hlinksldjump"/>
              </a:rPr>
              <a:t>mIOU</a:t>
            </a:r>
            <a:r>
              <a:rPr lang="ko-KR" altLang="en-US" sz="1600" dirty="0">
                <a:latin typeface="+mn-ea"/>
              </a:rPr>
              <a:t>로 정확도가 매우 높음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0.78 fps</a:t>
            </a:r>
            <a:r>
              <a:rPr lang="ko-KR" altLang="en-US" sz="1600" dirty="0">
                <a:latin typeface="+mn-ea"/>
              </a:rPr>
              <a:t>로 매우 느린 모델에 속함</a:t>
            </a:r>
            <a:endParaRPr lang="en-GB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ED575-B652-CB3D-5386-8B36DF8893C3}"/>
              </a:ext>
            </a:extLst>
          </p:cNvPr>
          <p:cNvSpPr txBox="1"/>
          <p:nvPr/>
        </p:nvSpPr>
        <p:spPr>
          <a:xfrm>
            <a:off x="664246" y="5264536"/>
            <a:ext cx="6897948" cy="15388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j-ea"/>
                <a:ea typeface="+mj-ea"/>
              </a:rPr>
              <a:t>[</a:t>
            </a:r>
            <a:r>
              <a:rPr lang="en-GB" altLang="ko-KR" sz="1600" dirty="0" err="1">
                <a:latin typeface="+mj-ea"/>
                <a:ea typeface="+mj-ea"/>
              </a:rPr>
              <a:t>ICNet</a:t>
            </a:r>
            <a:r>
              <a:rPr lang="en-GB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특징</a:t>
            </a:r>
            <a:r>
              <a:rPr lang="en-GB" altLang="ko-KR" sz="1600" dirty="0">
                <a:latin typeface="+mj-ea"/>
                <a:ea typeface="+mj-ea"/>
              </a:rPr>
              <a:t>]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 err="1">
                <a:latin typeface="+mn-ea"/>
              </a:rPr>
              <a:t>PSPNet</a:t>
            </a:r>
            <a:r>
              <a:rPr lang="ko-KR" altLang="en-US" sz="1600" dirty="0">
                <a:latin typeface="+mn-ea"/>
              </a:rPr>
              <a:t> 기반으로 만들어진 모델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70% mIOU</a:t>
            </a:r>
            <a:r>
              <a:rPr lang="ko-KR" altLang="en-US" sz="1600" dirty="0">
                <a:latin typeface="+mn-ea"/>
              </a:rPr>
              <a:t>로 </a:t>
            </a:r>
            <a:r>
              <a:rPr lang="en-GB" altLang="ko-KR" sz="1600" dirty="0" err="1">
                <a:latin typeface="+mn-ea"/>
              </a:rPr>
              <a:t>PSPNet</a:t>
            </a:r>
            <a:r>
              <a:rPr lang="ko-KR" altLang="en-US" sz="1600" dirty="0">
                <a:latin typeface="+mn-ea"/>
              </a:rPr>
              <a:t>에 비해 낮지만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성능 저하를 최소화 </a:t>
            </a:r>
            <a:r>
              <a:rPr lang="ko-KR" altLang="en-US" sz="1600" dirty="0">
                <a:latin typeface="+mn-ea"/>
              </a:rPr>
              <a:t>함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30 fps</a:t>
            </a:r>
            <a:r>
              <a:rPr lang="ko-KR" altLang="en-US" sz="1600" dirty="0">
                <a:latin typeface="+mn-ea"/>
              </a:rPr>
              <a:t>로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실시간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(real-time)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속도의 모델</a:t>
            </a:r>
            <a:r>
              <a:rPr lang="ko-KR" altLang="en-US" sz="1600" dirty="0">
                <a:latin typeface="+mn-ea"/>
              </a:rPr>
              <a:t> 임</a:t>
            </a:r>
            <a:endParaRPr lang="en-GB" altLang="ko-KR" sz="1600" dirty="0">
              <a:latin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7BE93B-2B33-5C3E-7CE6-BD3C8442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633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FF2093-9BDC-38AC-D6D0-728A07C8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14</a:t>
            </a:fld>
            <a:endParaRPr lang="en-GB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B8D3836-41FF-1AD2-EC86-137B722290A8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참고 자료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mIOU</a:t>
            </a:r>
            <a:endParaRPr lang="en-GB" sz="4000" spc="-150" dirty="0">
              <a:solidFill>
                <a:srgbClr val="C0000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28E3B8-C3C2-4DCD-50B0-09C42CA5C03C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FB5F9F1-AA2C-1AE0-24CF-9FABC9D61DEE}"/>
              </a:ext>
            </a:extLst>
          </p:cNvPr>
          <p:cNvSpPr txBox="1"/>
          <p:nvPr/>
        </p:nvSpPr>
        <p:spPr>
          <a:xfrm>
            <a:off x="1234966" y="1428301"/>
            <a:ext cx="97220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j-ea"/>
                <a:ea typeface="+mj-ea"/>
              </a:rPr>
              <a:t>Mean Intersection Over Union</a:t>
            </a:r>
            <a:r>
              <a:rPr lang="ko-KR" altLang="en-US" sz="1600" dirty="0">
                <a:latin typeface="+mj-ea"/>
                <a:ea typeface="+mj-ea"/>
              </a:rPr>
              <a:t>의 줄임 말로</a:t>
            </a:r>
            <a:r>
              <a:rPr lang="en-GB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의미적 분할에서 사용하는 대표적인 성능 측정 방법</a:t>
            </a:r>
            <a:endParaRPr lang="en-GB" altLang="ko-KR" sz="1600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특히 </a:t>
            </a:r>
            <a:r>
              <a:rPr lang="en-GB" altLang="ko-KR" sz="1600" dirty="0">
                <a:latin typeface="+mn-ea"/>
              </a:rPr>
              <a:t>multi-class </a:t>
            </a:r>
            <a:r>
              <a:rPr lang="ko-KR" altLang="en-US" sz="1600" dirty="0">
                <a:latin typeface="+mn-ea"/>
              </a:rPr>
              <a:t>기반의 의미적 분할에 사용됨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mIOU</a:t>
            </a:r>
            <a:r>
              <a:rPr lang="ko-KR" altLang="en-US" sz="1600" dirty="0">
                <a:latin typeface="+mn-ea"/>
              </a:rPr>
              <a:t>를 계산하는 과정은 아래와 같음</a:t>
            </a:r>
            <a:endParaRPr lang="en-GB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5DCF7-CB7D-0889-D9B9-386036354867}"/>
              </a:ext>
            </a:extLst>
          </p:cNvPr>
          <p:cNvSpPr txBox="1"/>
          <p:nvPr/>
        </p:nvSpPr>
        <p:spPr>
          <a:xfrm>
            <a:off x="420415" y="2721693"/>
            <a:ext cx="414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n-ea"/>
              </a:rPr>
              <a:t>1. Ground truth</a:t>
            </a:r>
            <a:r>
              <a:rPr lang="ko-KR" altLang="en-US" sz="1600" dirty="0">
                <a:latin typeface="+mn-ea"/>
              </a:rPr>
              <a:t>와 모델에서 출력된 </a:t>
            </a:r>
            <a:r>
              <a:rPr lang="en-GB" altLang="ko-KR" sz="1600" dirty="0">
                <a:latin typeface="+mn-ea"/>
              </a:rPr>
              <a:t>prediction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62BC31-CDA1-8812-3E06-E2808E3A0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92" y="3060247"/>
            <a:ext cx="4219575" cy="1885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BF30FB-5E05-F086-9592-DFCB8802E1D3}"/>
              </a:ext>
            </a:extLst>
          </p:cNvPr>
          <p:cNvSpPr txBox="1"/>
          <p:nvPr/>
        </p:nvSpPr>
        <p:spPr>
          <a:xfrm>
            <a:off x="551875" y="4415331"/>
            <a:ext cx="142924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+mj-ea"/>
                <a:ea typeface="+mj-ea"/>
              </a:rPr>
              <a:t>Ground Truth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C09A93-6453-C7B2-BDA7-C9550BB81694}"/>
              </a:ext>
            </a:extLst>
          </p:cNvPr>
          <p:cNvSpPr txBox="1"/>
          <p:nvPr/>
        </p:nvSpPr>
        <p:spPr>
          <a:xfrm>
            <a:off x="3042827" y="4415331"/>
            <a:ext cx="142924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+mj-ea"/>
                <a:ea typeface="+mj-ea"/>
              </a:rPr>
              <a:t>Prediction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AACB53-5F8D-FBE6-BD04-3857B47D012C}"/>
              </a:ext>
            </a:extLst>
          </p:cNvPr>
          <p:cNvSpPr txBox="1"/>
          <p:nvPr/>
        </p:nvSpPr>
        <p:spPr>
          <a:xfrm>
            <a:off x="6096000" y="2721693"/>
            <a:ext cx="2627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n-ea"/>
              </a:rPr>
              <a:t>2. </a:t>
            </a:r>
            <a:r>
              <a:rPr lang="ko-KR" altLang="en-US" sz="1600" dirty="0">
                <a:latin typeface="+mn-ea"/>
              </a:rPr>
              <a:t>각</a:t>
            </a:r>
            <a:r>
              <a:rPr lang="en-GB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클래스별 빈도수 카운트</a:t>
            </a:r>
            <a:endParaRPr lang="en-GB" altLang="ko-KR" sz="160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48B5EDB-036A-B77F-6889-D6B486C88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130" y="3192515"/>
            <a:ext cx="30003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45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83C754-E32A-F731-7544-9B1D90326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15</a:t>
            </a:fld>
            <a:endParaRPr lang="en-GB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D5EA321-2B77-E4A3-2C43-5EDFEDB825D6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참고 자료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mIOU</a:t>
            </a:r>
            <a:endParaRPr lang="en-GB" sz="4000" spc="-150" dirty="0">
              <a:solidFill>
                <a:srgbClr val="C0000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080B97-6E93-EB34-7ACE-788A75962C23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2A394F8-0438-4DB4-C625-8307770460F8}"/>
              </a:ext>
            </a:extLst>
          </p:cNvPr>
          <p:cNvSpPr txBox="1"/>
          <p:nvPr/>
        </p:nvSpPr>
        <p:spPr>
          <a:xfrm>
            <a:off x="1234966" y="1428301"/>
            <a:ext cx="97220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j-ea"/>
                <a:ea typeface="+mj-ea"/>
              </a:rPr>
              <a:t>Mean Intersection Over Union</a:t>
            </a:r>
            <a:r>
              <a:rPr lang="ko-KR" altLang="en-US" sz="1600" dirty="0">
                <a:latin typeface="+mj-ea"/>
                <a:ea typeface="+mj-ea"/>
              </a:rPr>
              <a:t>의 줄임 말로</a:t>
            </a:r>
            <a:r>
              <a:rPr lang="en-GB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의미적 분할에서 사용하는 대표적인 성능 측정 방법</a:t>
            </a:r>
            <a:endParaRPr lang="en-GB" altLang="ko-KR" sz="1600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특히 </a:t>
            </a:r>
            <a:r>
              <a:rPr lang="en-GB" altLang="ko-KR" sz="1600" dirty="0">
                <a:latin typeface="+mn-ea"/>
              </a:rPr>
              <a:t>multi-class </a:t>
            </a:r>
            <a:r>
              <a:rPr lang="ko-KR" altLang="en-US" sz="1600" dirty="0">
                <a:latin typeface="+mn-ea"/>
              </a:rPr>
              <a:t>기반의 의미적 분할에 사용됨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mIOU</a:t>
            </a:r>
            <a:r>
              <a:rPr lang="ko-KR" altLang="en-US" sz="1600" dirty="0">
                <a:latin typeface="+mn-ea"/>
              </a:rPr>
              <a:t>를 계산하는 과정은 아래와 같음</a:t>
            </a:r>
            <a:endParaRPr lang="en-GB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C1C10-FF99-A129-6EFF-B8528E538164}"/>
              </a:ext>
            </a:extLst>
          </p:cNvPr>
          <p:cNvSpPr txBox="1"/>
          <p:nvPr/>
        </p:nvSpPr>
        <p:spPr>
          <a:xfrm>
            <a:off x="420415" y="2716441"/>
            <a:ext cx="414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n-ea"/>
              </a:rPr>
              <a:t>3. </a:t>
            </a:r>
            <a:r>
              <a:rPr lang="ko-KR" altLang="en-US" sz="1600" dirty="0">
                <a:latin typeface="+mn-ea"/>
              </a:rPr>
              <a:t>행렬을 벡터로 변환</a:t>
            </a:r>
            <a:endParaRPr lang="en-GB" altLang="ko-KR" sz="16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504377-9608-DF3F-7130-67989C7A073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6631" y="3054995"/>
            <a:ext cx="3195137" cy="36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AF71F3-7C16-800C-80CD-F71EAAF4F57B}"/>
              </a:ext>
            </a:extLst>
          </p:cNvPr>
          <p:cNvSpPr txBox="1"/>
          <p:nvPr/>
        </p:nvSpPr>
        <p:spPr>
          <a:xfrm>
            <a:off x="3878316" y="2716441"/>
            <a:ext cx="43346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n-ea"/>
              </a:rPr>
              <a:t>4. </a:t>
            </a:r>
            <a:r>
              <a:rPr lang="ko-KR" altLang="en-US" sz="1600" dirty="0">
                <a:latin typeface="+mn-ea"/>
              </a:rPr>
              <a:t>카테고리 행렬 생성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클래스가 </a:t>
            </a:r>
            <a:r>
              <a:rPr lang="en-GB" altLang="ko-KR" sz="1600" dirty="0">
                <a:latin typeface="+mn-ea"/>
              </a:rPr>
              <a:t>6</a:t>
            </a:r>
            <a:r>
              <a:rPr lang="ko-KR" altLang="en-US" sz="1600" dirty="0">
                <a:latin typeface="+mn-ea"/>
              </a:rPr>
              <a:t>개이므로 </a:t>
            </a:r>
            <a:r>
              <a:rPr lang="en-GB" altLang="ko-KR" sz="1600" dirty="0">
                <a:latin typeface="+mn-ea"/>
              </a:rPr>
              <a:t>(GT </a:t>
            </a:r>
            <a:r>
              <a:rPr lang="ko-KR" altLang="en-US" sz="1600" dirty="0">
                <a:latin typeface="+mn-ea"/>
              </a:rPr>
              <a:t>클래스</a:t>
            </a:r>
            <a:r>
              <a:rPr lang="en-GB" altLang="ko-KR" sz="1600" dirty="0">
                <a:latin typeface="+mn-ea"/>
              </a:rPr>
              <a:t>, Prediction </a:t>
            </a:r>
            <a:r>
              <a:rPr lang="ko-KR" altLang="en-US" sz="1600" dirty="0">
                <a:latin typeface="+mn-ea"/>
              </a:rPr>
              <a:t>클래스</a:t>
            </a:r>
            <a:r>
              <a:rPr lang="en-GB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쌍이 가질 수 있는 카테고리는 </a:t>
            </a:r>
            <a:r>
              <a:rPr lang="en-GB" altLang="ko-KR" sz="1600" dirty="0">
                <a:latin typeface="+mn-ea"/>
              </a:rPr>
              <a:t>36</a:t>
            </a:r>
            <a:r>
              <a:rPr lang="ko-KR" altLang="en-US" sz="1600" dirty="0">
                <a:latin typeface="+mn-ea"/>
              </a:rPr>
              <a:t>가지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(0, 0)</a:t>
            </a:r>
            <a:r>
              <a:rPr lang="ko-KR" altLang="en-US" sz="1600" dirty="0">
                <a:latin typeface="+mn-ea"/>
              </a:rPr>
              <a:t>을 </a:t>
            </a:r>
            <a:r>
              <a:rPr lang="en-GB" altLang="ko-KR" sz="1600" dirty="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번</a:t>
            </a:r>
            <a:r>
              <a:rPr lang="en-GB" altLang="ko-KR" sz="1600" dirty="0">
                <a:latin typeface="+mn-ea"/>
              </a:rPr>
              <a:t>, (0, 1)</a:t>
            </a:r>
            <a:r>
              <a:rPr lang="ko-KR" altLang="en-US" sz="1600" dirty="0">
                <a:latin typeface="+mn-ea"/>
              </a:rPr>
              <a:t>을 </a:t>
            </a:r>
            <a:r>
              <a:rPr lang="en-GB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번</a:t>
            </a:r>
            <a:r>
              <a:rPr lang="en-GB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마지막 </a:t>
            </a:r>
            <a:r>
              <a:rPr lang="en-GB" altLang="ko-KR" sz="1600" dirty="0">
                <a:latin typeface="+mn-ea"/>
              </a:rPr>
              <a:t>(5, 5)</a:t>
            </a:r>
            <a:r>
              <a:rPr lang="ko-KR" altLang="en-US" sz="1600" dirty="0">
                <a:latin typeface="+mn-ea"/>
              </a:rPr>
              <a:t>를 </a:t>
            </a:r>
            <a:r>
              <a:rPr lang="en-GB" altLang="ko-KR" sz="1600" dirty="0">
                <a:latin typeface="+mn-ea"/>
              </a:rPr>
              <a:t>35</a:t>
            </a:r>
            <a:r>
              <a:rPr lang="ko-KR" altLang="en-US" sz="1600" dirty="0">
                <a:latin typeface="+mn-ea"/>
              </a:rPr>
              <a:t>번 카테고리로 지칭</a:t>
            </a:r>
            <a:endParaRPr lang="en-GB" altLang="ko-KR" sz="16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97160D-1301-147B-5CF7-BFC1F6D1CE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44" r="9597"/>
          <a:stretch/>
        </p:blipFill>
        <p:spPr>
          <a:xfrm>
            <a:off x="7577959" y="3054995"/>
            <a:ext cx="44196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60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919AD9-EAC8-4A6E-445C-05F14F5AB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16</a:t>
            </a:fld>
            <a:endParaRPr lang="en-GB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AF8C8E7-8EBA-69C8-7264-6673A6FA8D6C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참고 자료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mIOU</a:t>
            </a:r>
            <a:endParaRPr lang="en-GB" sz="4000" spc="-150" dirty="0">
              <a:solidFill>
                <a:srgbClr val="C0000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7444D4D-2C85-A236-4F4B-B2D126948694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3B2FDB-C45F-5AC7-4930-998346255901}"/>
              </a:ext>
            </a:extLst>
          </p:cNvPr>
          <p:cNvSpPr txBox="1"/>
          <p:nvPr/>
        </p:nvSpPr>
        <p:spPr>
          <a:xfrm>
            <a:off x="1234966" y="1428301"/>
            <a:ext cx="97220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j-ea"/>
                <a:ea typeface="+mj-ea"/>
              </a:rPr>
              <a:t>Mean Intersection Over Union</a:t>
            </a:r>
            <a:r>
              <a:rPr lang="ko-KR" altLang="en-US" sz="1600" dirty="0">
                <a:latin typeface="+mj-ea"/>
                <a:ea typeface="+mj-ea"/>
              </a:rPr>
              <a:t>의 줄임 말로</a:t>
            </a:r>
            <a:r>
              <a:rPr lang="en-GB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의미적 분할에서 사용하는 대표적인 성능 측정 방법</a:t>
            </a:r>
            <a:endParaRPr lang="en-GB" altLang="ko-KR" sz="1600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특히 </a:t>
            </a:r>
            <a:r>
              <a:rPr lang="en-GB" altLang="ko-KR" sz="1600" dirty="0">
                <a:latin typeface="+mn-ea"/>
              </a:rPr>
              <a:t>multi-class </a:t>
            </a:r>
            <a:r>
              <a:rPr lang="ko-KR" altLang="en-US" sz="1600" dirty="0">
                <a:latin typeface="+mn-ea"/>
              </a:rPr>
              <a:t>기반의 의미적 분할에 사용됨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mIOU</a:t>
            </a:r>
            <a:r>
              <a:rPr lang="ko-KR" altLang="en-US" sz="1600" dirty="0">
                <a:latin typeface="+mn-ea"/>
              </a:rPr>
              <a:t>를 계산하는 과정은 아래와 같음</a:t>
            </a:r>
            <a:endParaRPr lang="en-GB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F86B0-150A-40F1-A526-D45055D83EAB}"/>
              </a:ext>
            </a:extLst>
          </p:cNvPr>
          <p:cNvSpPr txBox="1"/>
          <p:nvPr/>
        </p:nvSpPr>
        <p:spPr>
          <a:xfrm>
            <a:off x="420415" y="2716441"/>
            <a:ext cx="43250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n-ea"/>
              </a:rPr>
              <a:t>5. </a:t>
            </a:r>
            <a:r>
              <a:rPr lang="ko-KR" altLang="en-US" sz="1600" dirty="0">
                <a:latin typeface="+mn-ea"/>
              </a:rPr>
              <a:t>혼동 행렬</a:t>
            </a:r>
            <a:r>
              <a:rPr lang="en-GB" altLang="ko-KR" sz="1600" dirty="0">
                <a:latin typeface="+mn-ea"/>
              </a:rPr>
              <a:t>(Confusion Matrix)</a:t>
            </a:r>
            <a:r>
              <a:rPr lang="ko-KR" altLang="en-US" sz="1600" dirty="0">
                <a:latin typeface="+mn-ea"/>
              </a:rPr>
              <a:t> 생성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혼동 행렬의 각 원소 값은 해당 카테고리의 개수</a:t>
            </a:r>
            <a:endParaRPr lang="en-GB" altLang="ko-KR" sz="16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323FA9-234A-CC9A-0199-127FEE86B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309" r="9597"/>
          <a:stretch/>
        </p:blipFill>
        <p:spPr>
          <a:xfrm>
            <a:off x="591207" y="3555047"/>
            <a:ext cx="567559" cy="324000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F308B17-5AF1-4C5A-F247-59EEC343F4CC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1158766" y="5175047"/>
            <a:ext cx="47733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6BC8F1-C89D-330A-515C-F59537533FF2}"/>
              </a:ext>
            </a:extLst>
          </p:cNvPr>
          <p:cNvSpPr txBox="1"/>
          <p:nvPr/>
        </p:nvSpPr>
        <p:spPr>
          <a:xfrm>
            <a:off x="6096000" y="2716441"/>
            <a:ext cx="4334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n-ea"/>
              </a:rPr>
              <a:t>6. </a:t>
            </a:r>
            <a:r>
              <a:rPr lang="ko-KR" altLang="en-US" sz="1600" dirty="0">
                <a:latin typeface="+mn-ea"/>
              </a:rPr>
              <a:t>클래스별 </a:t>
            </a:r>
            <a:r>
              <a:rPr lang="en-GB" altLang="ko-KR" sz="1600" dirty="0">
                <a:latin typeface="+mn-ea"/>
              </a:rPr>
              <a:t>IOU </a:t>
            </a:r>
            <a:r>
              <a:rPr lang="ko-KR" altLang="en-US" sz="1600" dirty="0">
                <a:latin typeface="+mn-ea"/>
              </a:rPr>
              <a:t>계산</a:t>
            </a:r>
            <a:endParaRPr lang="en-GB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79AF51-856A-B11B-82C0-AC65D911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105" y="3555047"/>
            <a:ext cx="2813799" cy="32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30D4B91-0DC3-BD38-0EA9-061C1D8E4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585" y="3290538"/>
            <a:ext cx="5400000" cy="299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80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B6CF7-809C-B356-AE6E-EAE5240FD35F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기반 모델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 err="1">
                <a:solidFill>
                  <a:srgbClr val="C00000"/>
                </a:solidFill>
              </a:rPr>
              <a:t>PSPNet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C831281-7DEE-51B5-38D8-EDCE854CBC34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58B1FB6-8C80-EF1A-7633-F5645EEE9897}"/>
              </a:ext>
            </a:extLst>
          </p:cNvPr>
          <p:cNvSpPr txBox="1"/>
          <p:nvPr/>
        </p:nvSpPr>
        <p:spPr>
          <a:xfrm>
            <a:off x="520262" y="1459836"/>
            <a:ext cx="1140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1) </a:t>
            </a:r>
            <a:r>
              <a:rPr lang="ko-KR" altLang="en-US" sz="2400" dirty="0">
                <a:latin typeface="+mj-ea"/>
                <a:ea typeface="+mj-ea"/>
              </a:rPr>
              <a:t>개요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7AF7B4-0B66-27E5-F542-E22C0C655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34" y="1977411"/>
            <a:ext cx="11068131" cy="3228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F06F78-1FF2-D057-5EBF-B763A766C087}"/>
              </a:ext>
            </a:extLst>
          </p:cNvPr>
          <p:cNvSpPr txBox="1"/>
          <p:nvPr/>
        </p:nvSpPr>
        <p:spPr>
          <a:xfrm>
            <a:off x="1324303" y="5548357"/>
            <a:ext cx="95433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Fully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Convolutional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Network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(FCN)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의 한계점을 해결</a:t>
            </a:r>
            <a:r>
              <a:rPr lang="ko-KR" altLang="en-US" sz="1600" dirty="0">
                <a:latin typeface="+mj-ea"/>
                <a:ea typeface="+mj-ea"/>
              </a:rPr>
              <a:t>하고자 제안된 의미적 분할 모델</a:t>
            </a:r>
            <a:endParaRPr lang="en-GB" altLang="ko-KR" sz="1600" dirty="0">
              <a:latin typeface="+mj-ea"/>
              <a:ea typeface="+mj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FCN</a:t>
            </a:r>
            <a:r>
              <a:rPr lang="ko-KR" altLang="en-US" sz="1600" dirty="0">
                <a:latin typeface="+mn-ea"/>
              </a:rPr>
              <a:t> 한계점 </a:t>
            </a:r>
            <a:r>
              <a:rPr lang="en-GB" altLang="ko-KR" sz="1600" dirty="0">
                <a:latin typeface="+mn-ea"/>
              </a:rPr>
              <a:t>: Context </a:t>
            </a:r>
            <a:r>
              <a:rPr lang="ko-KR" altLang="en-US" sz="1600" dirty="0">
                <a:latin typeface="+mn-ea"/>
              </a:rPr>
              <a:t>정보 부족으로 인한 픽셀 분류 성능 하락</a:t>
            </a:r>
            <a:endParaRPr lang="en-GB" altLang="ko-KR" sz="1600" dirty="0">
              <a:latin typeface="+mn-ea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C3F67CA-73D1-011C-A7E9-D7229CD8D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81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FC22-BEEE-D51C-FDEB-6764D4592F7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기반 모델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 err="1">
                <a:solidFill>
                  <a:srgbClr val="C00000"/>
                </a:solidFill>
              </a:rPr>
              <a:t>PSPNet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E9F9B1-835F-E7B0-0394-E132DED4CC5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5DE8D9-FABA-6452-2472-BFD22526C800}"/>
              </a:ext>
            </a:extLst>
          </p:cNvPr>
          <p:cNvSpPr txBox="1"/>
          <p:nvPr/>
        </p:nvSpPr>
        <p:spPr>
          <a:xfrm>
            <a:off x="520262" y="1459836"/>
            <a:ext cx="1140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1) </a:t>
            </a:r>
            <a:r>
              <a:rPr lang="ko-KR" altLang="en-US" sz="2400" dirty="0">
                <a:latin typeface="+mj-ea"/>
                <a:ea typeface="+mj-ea"/>
              </a:rPr>
              <a:t>개요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6C7CA5-DB8C-8190-5050-D6011B49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12" y="1814500"/>
            <a:ext cx="10248975" cy="3228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2304DE-810D-6C5C-03EB-9D72B9DBBD9B}"/>
              </a:ext>
            </a:extLst>
          </p:cNvPr>
          <p:cNvSpPr txBox="1"/>
          <p:nvPr/>
        </p:nvSpPr>
        <p:spPr>
          <a:xfrm>
            <a:off x="1324303" y="5317128"/>
            <a:ext cx="95433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Fully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Convolutional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Network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(FCN)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의 한계점을 해결</a:t>
            </a:r>
            <a:r>
              <a:rPr lang="ko-KR" altLang="en-US" sz="1600" dirty="0">
                <a:latin typeface="+mj-ea"/>
                <a:ea typeface="+mj-ea"/>
              </a:rPr>
              <a:t>하고자 제안된 의미적 분할 모델</a:t>
            </a:r>
            <a:endParaRPr lang="en-GB" altLang="ko-KR" sz="1600" dirty="0">
              <a:latin typeface="+mj-ea"/>
              <a:ea typeface="+mj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FCN</a:t>
            </a:r>
            <a:r>
              <a:rPr lang="ko-KR" altLang="en-US" sz="1600" dirty="0">
                <a:latin typeface="+mn-ea"/>
              </a:rPr>
              <a:t> 한계점 </a:t>
            </a:r>
            <a:r>
              <a:rPr lang="en-GB" altLang="ko-KR" sz="1600" dirty="0">
                <a:latin typeface="+mn-ea"/>
              </a:rPr>
              <a:t>: Context </a:t>
            </a:r>
            <a:r>
              <a:rPr lang="ko-KR" altLang="en-US" sz="1600" dirty="0">
                <a:latin typeface="+mn-ea"/>
              </a:rPr>
              <a:t>정보 부족으로 인한 픽셀 분류 성능 하락</a:t>
            </a:r>
            <a:endParaRPr lang="en-GB" altLang="ko-KR" sz="1600" dirty="0">
              <a:latin typeface="+mn-ea"/>
            </a:endParaRPr>
          </a:p>
          <a:p>
            <a:pPr lvl="1"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→ 제안 방법론 </a:t>
            </a:r>
            <a:r>
              <a:rPr lang="en-GB" altLang="ko-KR" sz="1600" dirty="0">
                <a:latin typeface="+mn-ea"/>
              </a:rPr>
              <a:t>: 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Pyramid pooling module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추가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GB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당시 </a:t>
            </a:r>
            <a:r>
              <a:rPr lang="en-GB" altLang="ko-KR" sz="1600" dirty="0">
                <a:latin typeface="+mn-ea"/>
              </a:rPr>
              <a:t>ImageNet scene parsing, Cityscapes, PASCAL VOC </a:t>
            </a:r>
            <a:r>
              <a:rPr lang="ko-KR" altLang="en-US" sz="1600" dirty="0">
                <a:latin typeface="+mn-ea"/>
              </a:rPr>
              <a:t>등 대부분 데이터에서 </a:t>
            </a:r>
            <a:r>
              <a:rPr lang="en-GB" altLang="ko-KR" sz="1600" dirty="0">
                <a:latin typeface="+mn-ea"/>
              </a:rPr>
              <a:t>SOTA </a:t>
            </a:r>
            <a:r>
              <a:rPr lang="ko-KR" altLang="en-US" sz="1600" dirty="0">
                <a:latin typeface="+mn-ea"/>
              </a:rPr>
              <a:t>성능 기록</a:t>
            </a:r>
            <a:endParaRPr lang="en-GB" altLang="ko-KR" sz="16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BD2B917-120B-64C2-5272-38A5F32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000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1020F-16E2-3C7B-2F8D-D5407150ADFD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기반 모델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 err="1">
                <a:solidFill>
                  <a:srgbClr val="C00000"/>
                </a:solidFill>
              </a:rPr>
              <a:t>PSPNet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7458365-48BF-7591-EEF4-87174315117E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89B249B-188C-6239-A4A0-86EF2248E561}"/>
              </a:ext>
            </a:extLst>
          </p:cNvPr>
          <p:cNvSpPr txBox="1"/>
          <p:nvPr/>
        </p:nvSpPr>
        <p:spPr>
          <a:xfrm>
            <a:off x="520262" y="1459836"/>
            <a:ext cx="176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2) </a:t>
            </a:r>
            <a:r>
              <a:rPr lang="ko-KR" altLang="en-US" sz="2400" dirty="0">
                <a:latin typeface="+mj-ea"/>
                <a:ea typeface="+mj-ea"/>
              </a:rPr>
              <a:t>모델 구조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CC4FD7-E6C5-55CA-5FD7-BFB3E2C27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86"/>
          <a:stretch/>
        </p:blipFill>
        <p:spPr>
          <a:xfrm>
            <a:off x="8256000" y="1338600"/>
            <a:ext cx="3600000" cy="9925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960B11E-D800-8A2E-DD1D-55689471E8F7}"/>
              </a:ext>
            </a:extLst>
          </p:cNvPr>
          <p:cNvSpPr/>
          <p:nvPr/>
        </p:nvSpPr>
        <p:spPr>
          <a:xfrm>
            <a:off x="8256000" y="1298032"/>
            <a:ext cx="1287393" cy="10331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1484B5-452A-B2C2-7E3F-C2B5933C1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02" r="64875"/>
          <a:stretch/>
        </p:blipFill>
        <p:spPr>
          <a:xfrm>
            <a:off x="971513" y="2822027"/>
            <a:ext cx="3600000" cy="22214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55E1C-C753-C5BC-8305-7A80AE0433F2}"/>
                  </a:ext>
                </a:extLst>
              </p:cNvPr>
              <p:cNvSpPr txBox="1"/>
              <p:nvPr/>
            </p:nvSpPr>
            <p:spPr>
              <a:xfrm>
                <a:off x="1529256" y="2272972"/>
                <a:ext cx="101072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55E1C-C753-C5BC-8305-7A80AE043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256" y="2272972"/>
                <a:ext cx="1010725" cy="246221"/>
              </a:xfrm>
              <a:prstGeom prst="rect">
                <a:avLst/>
              </a:prstGeom>
              <a:blipFill>
                <a:blip r:embed="rId3"/>
                <a:stretch>
                  <a:fillRect l="-3614" r="-24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F51B03-627B-0CBB-D5FE-2D0B2DE6461D}"/>
                  </a:ext>
                </a:extLst>
              </p:cNvPr>
              <p:cNvSpPr txBox="1"/>
              <p:nvPr/>
            </p:nvSpPr>
            <p:spPr>
              <a:xfrm>
                <a:off x="3337034" y="2152201"/>
                <a:ext cx="1052596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F51B03-627B-0CBB-D5FE-2D0B2DE64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034" y="2152201"/>
                <a:ext cx="1052596" cy="4610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FF8CF46-F69E-B620-CE93-3773FAB63D00}"/>
              </a:ext>
            </a:extLst>
          </p:cNvPr>
          <p:cNvSpPr txBox="1"/>
          <p:nvPr/>
        </p:nvSpPr>
        <p:spPr>
          <a:xfrm>
            <a:off x="1189849" y="5315554"/>
            <a:ext cx="6080235" cy="11387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altLang="ko-KR" sz="1600" dirty="0">
                <a:latin typeface="+mj-ea"/>
                <a:ea typeface="+mj-ea"/>
              </a:rPr>
              <a:t>Pretrained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GB" altLang="ko-KR" sz="1600" dirty="0">
                <a:latin typeface="+mj-ea"/>
                <a:ea typeface="+mj-ea"/>
              </a:rPr>
              <a:t>CNN (with </a:t>
            </a:r>
            <a:r>
              <a:rPr lang="ko-KR" altLang="en-US" sz="1600" dirty="0">
                <a:latin typeface="+mj-ea"/>
                <a:ea typeface="+mj-ea"/>
              </a:rPr>
              <a:t>분류 문제</a:t>
            </a:r>
            <a:r>
              <a:rPr lang="en-GB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solidFill>
                  <a:srgbClr val="C00000"/>
                </a:solidFill>
                <a:latin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Dilated Residual Network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GB" altLang="ko-KR" sz="1600" dirty="0">
                <a:latin typeface="+mn-ea"/>
              </a:rPr>
              <a:t>(= </a:t>
            </a:r>
            <a:r>
              <a:rPr lang="en-GB" altLang="ko-KR" sz="1600" dirty="0" err="1">
                <a:latin typeface="+mn-ea"/>
              </a:rPr>
              <a:t>ResNet</a:t>
            </a:r>
            <a:r>
              <a:rPr lang="en-GB" altLang="ko-KR" sz="1600" dirty="0">
                <a:latin typeface="+mn-ea"/>
              </a:rPr>
              <a:t> with dilated convolution)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Backbone : ResNet-101</a:t>
            </a:r>
            <a:r>
              <a:rPr lang="ko-KR" altLang="en-US" sz="1600" dirty="0">
                <a:latin typeface="+mn-ea"/>
              </a:rPr>
              <a:t>이 대표적</a:t>
            </a:r>
            <a:endParaRPr lang="en-GB" altLang="ko-KR" sz="1600" dirty="0">
              <a:latin typeface="+mn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6AC114E-CC9D-79EA-B791-6AF97B02122B}"/>
              </a:ext>
            </a:extLst>
          </p:cNvPr>
          <p:cNvCxnSpPr/>
          <p:nvPr/>
        </p:nvCxnSpPr>
        <p:spPr>
          <a:xfrm>
            <a:off x="3121571" y="3683876"/>
            <a:ext cx="0" cy="1566041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25EA853B-A354-973B-2980-8CF56768C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11" y="3807802"/>
            <a:ext cx="3733827" cy="27527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6AAF85-171B-3E5B-4705-EAC24C2F7517}"/>
              </a:ext>
            </a:extLst>
          </p:cNvPr>
          <p:cNvSpPr txBox="1"/>
          <p:nvPr/>
        </p:nvSpPr>
        <p:spPr>
          <a:xfrm>
            <a:off x="7851227" y="3383649"/>
            <a:ext cx="287983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1600" dirty="0">
                <a:latin typeface="+mj-ea"/>
                <a:ea typeface="+mj-ea"/>
              </a:rPr>
              <a:t>※</a:t>
            </a:r>
            <a:r>
              <a:rPr lang="en-GB" altLang="ko-KR" sz="1600" dirty="0">
                <a:latin typeface="+mj-ea"/>
                <a:ea typeface="+mj-ea"/>
              </a:rPr>
              <a:t> Dilated Residual Network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8F2616E-C305-8CC2-76A5-95DE65ADD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864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1B4EE-348D-00CB-4C5D-B71010443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2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목차</a:t>
            </a:r>
            <a:endParaRPr lang="en-GB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BFEDF-8AF1-7B7C-3362-E77B1A502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014" y="1568122"/>
            <a:ext cx="10131972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되돌아보기 </a:t>
            </a:r>
            <a:r>
              <a:rPr lang="en-GB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ko-KR" sz="2400" dirty="0">
                <a:latin typeface="+mj-ea"/>
                <a:ea typeface="+mj-ea"/>
              </a:rPr>
              <a:t>	“Computer Vision” “</a:t>
            </a:r>
            <a:r>
              <a:rPr lang="ko-KR" altLang="en-US" sz="2400" dirty="0">
                <a:latin typeface="+mj-ea"/>
                <a:ea typeface="+mj-ea"/>
              </a:rPr>
              <a:t>의미적 분할</a:t>
            </a:r>
            <a:r>
              <a:rPr lang="en-GB" altLang="ko-KR" sz="2400" dirty="0">
                <a:latin typeface="+mj-ea"/>
                <a:ea typeface="+mj-ea"/>
              </a:rPr>
              <a:t>” “</a:t>
            </a:r>
            <a:r>
              <a:rPr lang="en-GB" altLang="ko-KR" sz="2400" dirty="0" err="1">
                <a:latin typeface="+mj-ea"/>
                <a:ea typeface="+mj-ea"/>
              </a:rPr>
              <a:t>Upsampling</a:t>
            </a:r>
            <a:r>
              <a:rPr lang="en-GB" altLang="ko-KR" sz="2400" dirty="0">
                <a:latin typeface="+mj-ea"/>
                <a:ea typeface="+mj-ea"/>
              </a:rPr>
              <a:t>” “</a:t>
            </a:r>
            <a:r>
              <a:rPr lang="en-GB" altLang="ko-KR" sz="2400" dirty="0" err="1">
                <a:latin typeface="+mj-ea"/>
                <a:ea typeface="+mj-ea"/>
              </a:rPr>
              <a:t>PSPNet</a:t>
            </a:r>
            <a:r>
              <a:rPr lang="en-GB" altLang="ko-KR" sz="2400" dirty="0">
                <a:latin typeface="+mj-ea"/>
                <a:ea typeface="+mj-ea"/>
              </a:rPr>
              <a:t> vs </a:t>
            </a:r>
            <a:r>
              <a:rPr lang="en-GB" altLang="ko-KR" sz="2400" dirty="0" err="1">
                <a:latin typeface="+mj-ea"/>
                <a:ea typeface="+mj-ea"/>
              </a:rPr>
              <a:t>ICNet</a:t>
            </a:r>
            <a:r>
              <a:rPr lang="en-GB" altLang="ko-KR" sz="2400" dirty="0">
                <a:latin typeface="+mj-ea"/>
                <a:ea typeface="+mj-ea"/>
              </a:rPr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기반 모델 </a:t>
            </a:r>
            <a:r>
              <a:rPr lang="en-GB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	</a:t>
            </a:r>
            <a:r>
              <a:rPr lang="en-GB" altLang="ko-KR" sz="2400" dirty="0">
                <a:latin typeface="+mj-ea"/>
                <a:ea typeface="+mj-ea"/>
              </a:rPr>
              <a:t>Pyramid Scene Parsing Network (</a:t>
            </a:r>
            <a:r>
              <a:rPr lang="en-GB" altLang="ko-KR" sz="2400" dirty="0" err="1">
                <a:solidFill>
                  <a:srgbClr val="C00000"/>
                </a:solidFill>
                <a:latin typeface="+mj-ea"/>
                <a:ea typeface="+mj-ea"/>
              </a:rPr>
              <a:t>PSPNet</a:t>
            </a:r>
            <a:r>
              <a:rPr lang="en-GB" altLang="ko-KR" sz="2400" dirty="0">
                <a:latin typeface="+mj-ea"/>
                <a:ea typeface="+mj-ea"/>
              </a:rPr>
              <a:t>; 2016)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개선 모델 </a:t>
            </a:r>
            <a:r>
              <a:rPr lang="en-GB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	</a:t>
            </a:r>
            <a:r>
              <a:rPr lang="en-GB" sz="2400" dirty="0">
                <a:latin typeface="+mj-ea"/>
                <a:ea typeface="+mj-ea"/>
              </a:rPr>
              <a:t>Image Cascade Network (</a:t>
            </a:r>
            <a:r>
              <a:rPr lang="en-GB" sz="2400" dirty="0" err="1">
                <a:solidFill>
                  <a:srgbClr val="C00000"/>
                </a:solidFill>
                <a:latin typeface="+mj-ea"/>
                <a:ea typeface="+mj-ea"/>
              </a:rPr>
              <a:t>ICNet</a:t>
            </a:r>
            <a:r>
              <a:rPr lang="en-GB" sz="2400" dirty="0">
                <a:latin typeface="+mj-ea"/>
                <a:ea typeface="+mj-ea"/>
              </a:rPr>
              <a:t>; 2018)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7110BC9-B78C-C5B5-A21E-4CCFEB8DEC9C}"/>
              </a:ext>
            </a:extLst>
          </p:cNvPr>
          <p:cNvCxnSpPr>
            <a:cxnSpLocks/>
          </p:cNvCxnSpPr>
          <p:nvPr/>
        </p:nvCxnSpPr>
        <p:spPr>
          <a:xfrm>
            <a:off x="696000" y="1142996"/>
            <a:ext cx="1080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6DCF0E-D645-F36D-6521-DA020C0D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84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1020F-16E2-3C7B-2F8D-D5407150ADFD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기반 모델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 err="1">
                <a:solidFill>
                  <a:srgbClr val="C00000"/>
                </a:solidFill>
              </a:rPr>
              <a:t>PSPNet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7458365-48BF-7591-EEF4-87174315117E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89B249B-188C-6239-A4A0-86EF2248E561}"/>
              </a:ext>
            </a:extLst>
          </p:cNvPr>
          <p:cNvSpPr txBox="1"/>
          <p:nvPr/>
        </p:nvSpPr>
        <p:spPr>
          <a:xfrm>
            <a:off x="520262" y="1459836"/>
            <a:ext cx="176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2) </a:t>
            </a:r>
            <a:r>
              <a:rPr lang="ko-KR" altLang="en-US" sz="2400" dirty="0">
                <a:latin typeface="+mj-ea"/>
                <a:ea typeface="+mj-ea"/>
              </a:rPr>
              <a:t>모델 구조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CC4FD7-E6C5-55CA-5FD7-BFB3E2C27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86"/>
          <a:stretch/>
        </p:blipFill>
        <p:spPr>
          <a:xfrm>
            <a:off x="8256000" y="1338600"/>
            <a:ext cx="3600000" cy="9925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960B11E-D800-8A2E-DD1D-55689471E8F7}"/>
              </a:ext>
            </a:extLst>
          </p:cNvPr>
          <p:cNvSpPr/>
          <p:nvPr/>
        </p:nvSpPr>
        <p:spPr>
          <a:xfrm>
            <a:off x="9023255" y="1298032"/>
            <a:ext cx="1592193" cy="10331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9B8BBE-1459-079E-C72B-CC782F842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11" t="18669" r="39849" b="11998"/>
          <a:stretch/>
        </p:blipFill>
        <p:spPr>
          <a:xfrm>
            <a:off x="3463159" y="2417379"/>
            <a:ext cx="3673365" cy="22387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A62661-0EDB-C766-98BA-16F9D860C072}"/>
                  </a:ext>
                </a:extLst>
              </p:cNvPr>
              <p:cNvSpPr txBox="1"/>
              <p:nvPr/>
            </p:nvSpPr>
            <p:spPr>
              <a:xfrm>
                <a:off x="2642448" y="2186867"/>
                <a:ext cx="1052596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A62661-0EDB-C766-98BA-16F9D860C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448" y="2186867"/>
                <a:ext cx="1052596" cy="461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B2F3DD9-D840-37B5-0B57-AE5D86E2288C}"/>
              </a:ext>
            </a:extLst>
          </p:cNvPr>
          <p:cNvSpPr txBox="1"/>
          <p:nvPr/>
        </p:nvSpPr>
        <p:spPr>
          <a:xfrm>
            <a:off x="520262" y="3702216"/>
            <a:ext cx="2677512" cy="27392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1600" dirty="0">
                <a:latin typeface="+mj-ea"/>
                <a:ea typeface="+mj-ea"/>
              </a:rPr>
              <a:t>평균 </a:t>
            </a:r>
            <a:r>
              <a:rPr lang="ko-KR" altLang="en-US" sz="1600" dirty="0" err="1">
                <a:latin typeface="+mj-ea"/>
                <a:ea typeface="+mj-ea"/>
              </a:rPr>
              <a:t>풀링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GB" altLang="ko-KR" sz="1600" dirty="0">
                <a:latin typeface="+mj-ea"/>
                <a:ea typeface="+mj-ea"/>
              </a:rPr>
              <a:t>Average Pooling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Global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2 x 2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3 x 3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6 x 6</a:t>
            </a:r>
          </a:p>
          <a:p>
            <a:pPr>
              <a:spcAft>
                <a:spcPts val="1200"/>
              </a:spcAft>
            </a:pPr>
            <a:endParaRPr lang="en-GB" altLang="ko-KR" sz="1600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D30763-47FB-CE88-2CD9-8CE8B2DE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762" y="4134506"/>
            <a:ext cx="400053" cy="2286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0168903-2EEA-65FF-3BC6-8BE8A8676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904" y="4470208"/>
            <a:ext cx="457203" cy="3714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5E5B6B1-8502-CED7-1BD4-9BB40B2F8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0164" y="4818739"/>
            <a:ext cx="447678" cy="4857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6C74706-D150-E863-221E-C49369AE2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164" y="5448597"/>
            <a:ext cx="552454" cy="809631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28870FD-22A9-1AC2-8958-F6B0CB6A9E6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97774" y="3702216"/>
            <a:ext cx="1379481" cy="1369606"/>
          </a:xfrm>
          <a:prstGeom prst="bentConnector3">
            <a:avLst>
              <a:gd name="adj1" fmla="val 95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CD42D32-406D-9AC3-8215-F63F6E2A1D8C}"/>
                  </a:ext>
                </a:extLst>
              </p:cNvPr>
              <p:cNvSpPr txBox="1"/>
              <p:nvPr/>
            </p:nvSpPr>
            <p:spPr>
              <a:xfrm>
                <a:off x="2127781" y="4125696"/>
                <a:ext cx="9215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1×1×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CD42D32-406D-9AC3-8215-F63F6E2A1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1" y="4125696"/>
                <a:ext cx="921534" cy="246221"/>
              </a:xfrm>
              <a:prstGeom prst="rect">
                <a:avLst/>
              </a:prstGeom>
              <a:blipFill>
                <a:blip r:embed="rId8"/>
                <a:stretch>
                  <a:fillRect l="-3311" r="-3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322FF2-BBB7-57A9-4E5F-3E1E69529042}"/>
                  </a:ext>
                </a:extLst>
              </p:cNvPr>
              <p:cNvSpPr txBox="1"/>
              <p:nvPr/>
            </p:nvSpPr>
            <p:spPr>
              <a:xfrm>
                <a:off x="2127781" y="4532836"/>
                <a:ext cx="9215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×2×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322FF2-BBB7-57A9-4E5F-3E1E69529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1" y="4532836"/>
                <a:ext cx="921534" cy="246221"/>
              </a:xfrm>
              <a:prstGeom prst="rect">
                <a:avLst/>
              </a:prstGeom>
              <a:blipFill>
                <a:blip r:embed="rId9"/>
                <a:stretch>
                  <a:fillRect l="-3311" r="-3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1F4F15-3F9D-2CE2-D01C-BF4187BDF6A7}"/>
                  </a:ext>
                </a:extLst>
              </p:cNvPr>
              <p:cNvSpPr txBox="1"/>
              <p:nvPr/>
            </p:nvSpPr>
            <p:spPr>
              <a:xfrm>
                <a:off x="2127781" y="4938200"/>
                <a:ext cx="9215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1F4F15-3F9D-2CE2-D01C-BF4187BD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1" y="4938200"/>
                <a:ext cx="921534" cy="246221"/>
              </a:xfrm>
              <a:prstGeom prst="rect">
                <a:avLst/>
              </a:prstGeom>
              <a:blipFill>
                <a:blip r:embed="rId10"/>
                <a:stretch>
                  <a:fillRect l="-3311" r="-3311" b="-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67DFA3-145D-31D3-7489-FD2E32AFDFF1}"/>
                  </a:ext>
                </a:extLst>
              </p:cNvPr>
              <p:cNvSpPr txBox="1"/>
              <p:nvPr/>
            </p:nvSpPr>
            <p:spPr>
              <a:xfrm>
                <a:off x="2127781" y="5730301"/>
                <a:ext cx="9215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×6×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67DFA3-145D-31D3-7489-FD2E32AF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1" y="5730301"/>
                <a:ext cx="921534" cy="246221"/>
              </a:xfrm>
              <a:prstGeom prst="rect">
                <a:avLst/>
              </a:prstGeom>
              <a:blipFill>
                <a:blip r:embed="rId11"/>
                <a:stretch>
                  <a:fillRect l="-3311" r="-3311" b="-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9398EE4-23D0-44A7-23C2-AAF11F5AA9B4}"/>
              </a:ext>
            </a:extLst>
          </p:cNvPr>
          <p:cNvSpPr txBox="1"/>
          <p:nvPr/>
        </p:nvSpPr>
        <p:spPr>
          <a:xfrm>
            <a:off x="9448798" y="3706057"/>
            <a:ext cx="1794767" cy="27392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GB" altLang="ko-KR" sz="1600" dirty="0">
                <a:latin typeface="+mj-ea"/>
                <a:ea typeface="+mj-ea"/>
              </a:rPr>
              <a:t>x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GB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 err="1">
                <a:latin typeface="+mj-ea"/>
                <a:ea typeface="+mj-ea"/>
              </a:rPr>
              <a:t>합성곱</a:t>
            </a:r>
            <a:endParaRPr lang="en-GB" altLang="ko-KR" sz="1600" dirty="0">
              <a:latin typeface="+mj-ea"/>
              <a:ea typeface="+mj-ea"/>
            </a:endParaRPr>
          </a:p>
          <a:p>
            <a:pPr algn="ctr">
              <a:spcAft>
                <a:spcPts val="1200"/>
              </a:spcAft>
            </a:pPr>
            <a:endParaRPr lang="en-GB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endParaRPr lang="en-GB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endParaRPr lang="en-GB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endParaRPr lang="en-GB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endParaRPr lang="en-GB" altLang="ko-KR" sz="1600" dirty="0">
              <a:latin typeface="+mn-ea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8A286CD-7B22-5F63-AA02-6681ABF50F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26219" y="4138347"/>
            <a:ext cx="208723" cy="22860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36BB202-901D-7E06-A777-B161D4357B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997" y="4474049"/>
            <a:ext cx="228601" cy="37147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E986610-1735-2ECB-5B79-DE8EB48348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8230" y="4822580"/>
            <a:ext cx="263130" cy="48577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DD195C3-8EF2-C713-CE75-B8EAC49FED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20714" y="5452438"/>
            <a:ext cx="362937" cy="8096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15492D-4F9D-212B-A806-22BD80B58014}"/>
                  </a:ext>
                </a:extLst>
              </p:cNvPr>
              <p:cNvSpPr txBox="1"/>
              <p:nvPr/>
            </p:nvSpPr>
            <p:spPr>
              <a:xfrm>
                <a:off x="10173573" y="4129537"/>
                <a:ext cx="87966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1×1×1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15492D-4F9D-212B-A806-22BD80B58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73" y="4129537"/>
                <a:ext cx="879664" cy="246221"/>
              </a:xfrm>
              <a:prstGeom prst="rect">
                <a:avLst/>
              </a:prstGeom>
              <a:blipFill>
                <a:blip r:embed="rId16"/>
                <a:stretch>
                  <a:fillRect l="-4167" r="-34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16A52B-694E-2DCB-91A2-EE94556F36E8}"/>
                  </a:ext>
                </a:extLst>
              </p:cNvPr>
              <p:cNvSpPr txBox="1"/>
              <p:nvPr/>
            </p:nvSpPr>
            <p:spPr>
              <a:xfrm>
                <a:off x="10173573" y="4536677"/>
                <a:ext cx="87966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×2×1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16A52B-694E-2DCB-91A2-EE94556F3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73" y="4536677"/>
                <a:ext cx="879664" cy="246221"/>
              </a:xfrm>
              <a:prstGeom prst="rect">
                <a:avLst/>
              </a:prstGeom>
              <a:blipFill>
                <a:blip r:embed="rId17"/>
                <a:stretch>
                  <a:fillRect l="-4167" r="-34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DEFD18-7D80-823D-B75C-01F4566112D6}"/>
                  </a:ext>
                </a:extLst>
              </p:cNvPr>
              <p:cNvSpPr txBox="1"/>
              <p:nvPr/>
            </p:nvSpPr>
            <p:spPr>
              <a:xfrm>
                <a:off x="10173573" y="4942041"/>
                <a:ext cx="87966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DEFD18-7D80-823D-B75C-01F456611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73" y="4942041"/>
                <a:ext cx="879664" cy="246221"/>
              </a:xfrm>
              <a:prstGeom prst="rect">
                <a:avLst/>
              </a:prstGeom>
              <a:blipFill>
                <a:blip r:embed="rId18"/>
                <a:stretch>
                  <a:fillRect l="-4167" r="-34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2366004-1F67-9731-531A-88B5A4D6CD0A}"/>
                  </a:ext>
                </a:extLst>
              </p:cNvPr>
              <p:cNvSpPr txBox="1"/>
              <p:nvPr/>
            </p:nvSpPr>
            <p:spPr>
              <a:xfrm>
                <a:off x="10173573" y="5734142"/>
                <a:ext cx="87966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×6×1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2366004-1F67-9731-531A-88B5A4D6C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73" y="5734142"/>
                <a:ext cx="879664" cy="246221"/>
              </a:xfrm>
              <a:prstGeom prst="rect">
                <a:avLst/>
              </a:prstGeom>
              <a:blipFill>
                <a:blip r:embed="rId19"/>
                <a:stretch>
                  <a:fillRect l="-4167" r="-34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FE1A194-8223-0EDE-46E2-0101D73E258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180282" y="4363108"/>
            <a:ext cx="3268516" cy="712555"/>
          </a:xfrm>
          <a:prstGeom prst="bentConnector3">
            <a:avLst>
              <a:gd name="adj1" fmla="val 1122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90BDB5C-A851-28F1-7B4D-1E9CA749D17B}"/>
              </a:ext>
            </a:extLst>
          </p:cNvPr>
          <p:cNvSpPr txBox="1"/>
          <p:nvPr/>
        </p:nvSpPr>
        <p:spPr>
          <a:xfrm>
            <a:off x="3446807" y="5702763"/>
            <a:ext cx="59120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Pyramid Pooling Module</a:t>
            </a:r>
          </a:p>
          <a:p>
            <a:pPr>
              <a:spcAft>
                <a:spcPts val="1200"/>
              </a:spcAft>
            </a:pPr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여러 스케일의 평균 </a:t>
            </a:r>
            <a:r>
              <a:rPr lang="ko-KR" altLang="en-US" sz="1600" dirty="0" err="1">
                <a:latin typeface="+mn-ea"/>
              </a:rPr>
              <a:t>풀링을</a:t>
            </a:r>
            <a:r>
              <a:rPr lang="ko-KR" altLang="en-US" sz="1600" dirty="0">
                <a:latin typeface="+mn-ea"/>
              </a:rPr>
              <a:t> 통해 </a:t>
            </a:r>
            <a:r>
              <a:rPr lang="en-GB" altLang="ko-KR" sz="1600" dirty="0">
                <a:latin typeface="+mn-ea"/>
              </a:rPr>
              <a:t>rich context</a:t>
            </a:r>
            <a:r>
              <a:rPr lang="ko-KR" altLang="en-US" sz="1600" dirty="0">
                <a:latin typeface="+mn-ea"/>
              </a:rPr>
              <a:t>를 포함한 특성맵 만듦</a:t>
            </a:r>
            <a:endParaRPr lang="en-GB" altLang="ko-KR" sz="1600" dirty="0">
              <a:latin typeface="+mn-ea"/>
            </a:endParaRPr>
          </a:p>
        </p:txBody>
      </p:sp>
      <p:sp>
        <p:nvSpPr>
          <p:cNvPr id="47" name="슬라이드 번호 개체 틀 46">
            <a:extLst>
              <a:ext uri="{FF2B5EF4-FFF2-40B4-BE49-F238E27FC236}">
                <a16:creationId xmlns:a16="http://schemas.microsoft.com/office/drawing/2014/main" id="{7602CA83-7A7E-CE0D-E267-2EF2BCB47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160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3DFD9-3351-95E7-C541-E6889D218C15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기반 모델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 err="1">
                <a:solidFill>
                  <a:srgbClr val="C00000"/>
                </a:solidFill>
              </a:rPr>
              <a:t>PSPNet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C88F1-D77A-5EBA-3ADA-62810A00C4FB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9AD079-9DB3-370D-C010-867348003015}"/>
              </a:ext>
            </a:extLst>
          </p:cNvPr>
          <p:cNvSpPr txBox="1"/>
          <p:nvPr/>
        </p:nvSpPr>
        <p:spPr>
          <a:xfrm>
            <a:off x="520262" y="1459836"/>
            <a:ext cx="176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2) </a:t>
            </a:r>
            <a:r>
              <a:rPr lang="ko-KR" altLang="en-US" sz="2400" dirty="0">
                <a:latin typeface="+mj-ea"/>
                <a:ea typeface="+mj-ea"/>
              </a:rPr>
              <a:t>모델 구조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D1BBAF-5152-D1BE-D5C0-8679DED22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86"/>
          <a:stretch/>
        </p:blipFill>
        <p:spPr>
          <a:xfrm>
            <a:off x="8256000" y="1338600"/>
            <a:ext cx="3600000" cy="9925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01AB038-34BF-00C6-5775-7E4361E8B1C3}"/>
              </a:ext>
            </a:extLst>
          </p:cNvPr>
          <p:cNvSpPr/>
          <p:nvPr/>
        </p:nvSpPr>
        <p:spPr>
          <a:xfrm>
            <a:off x="10426389" y="1298032"/>
            <a:ext cx="1429611" cy="10331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2E4D55-4204-5711-D539-D4A23B7DC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81" t="28923" r="1343" b="18020"/>
          <a:stretch/>
        </p:blipFill>
        <p:spPr>
          <a:xfrm>
            <a:off x="7262647" y="2748455"/>
            <a:ext cx="3820511" cy="1713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0088C7-A6D6-12F9-FFA4-7B0550A3593B}"/>
              </a:ext>
            </a:extLst>
          </p:cNvPr>
          <p:cNvSpPr txBox="1"/>
          <p:nvPr/>
        </p:nvSpPr>
        <p:spPr>
          <a:xfrm>
            <a:off x="1376855" y="2400088"/>
            <a:ext cx="4840016" cy="13849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altLang="ko-KR" sz="1600" dirty="0" err="1">
                <a:latin typeface="+mj-ea"/>
                <a:ea typeface="+mj-ea"/>
              </a:rPr>
              <a:t>Upsampling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Bilinear </a:t>
            </a:r>
            <a:r>
              <a:rPr lang="ko-KR" altLang="en-US" sz="1600" dirty="0" err="1">
                <a:latin typeface="+mn-ea"/>
              </a:rPr>
              <a:t>보간법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Pyramid pooling module</a:t>
            </a:r>
            <a:r>
              <a:rPr lang="ko-KR" altLang="en-US" sz="1600" dirty="0">
                <a:latin typeface="+mn-ea"/>
              </a:rPr>
              <a:t>에서 도출된 </a:t>
            </a:r>
            <a:r>
              <a:rPr lang="ko-KR" altLang="en-US" sz="1600" dirty="0" err="1">
                <a:latin typeface="+mn-ea"/>
              </a:rPr>
              <a:t>특성맵이</a:t>
            </a:r>
            <a:r>
              <a:rPr lang="ko-KR" altLang="en-US" sz="1600" dirty="0">
                <a:latin typeface="+mn-ea"/>
              </a:rPr>
              <a:t> 원래의 </a:t>
            </a:r>
            <a:r>
              <a:rPr lang="ko-KR" altLang="en-US" sz="1600" dirty="0" err="1">
                <a:latin typeface="+mn-ea"/>
              </a:rPr>
              <a:t>특성맵과</a:t>
            </a:r>
            <a:r>
              <a:rPr lang="ko-KR" altLang="en-US" sz="1600" dirty="0">
                <a:latin typeface="+mn-ea"/>
              </a:rPr>
              <a:t> 동일한 크기를 갖도록 함</a:t>
            </a:r>
            <a:endParaRPr lang="en-GB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AD0D40-EED7-1C7F-4051-EC867EE01485}"/>
              </a:ext>
            </a:extLst>
          </p:cNvPr>
          <p:cNvSpPr txBox="1"/>
          <p:nvPr/>
        </p:nvSpPr>
        <p:spPr>
          <a:xfrm>
            <a:off x="1376855" y="4125310"/>
            <a:ext cx="4840016" cy="73866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특성맵 혼합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Feature Map Fusion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여러 스케일의 </a:t>
            </a:r>
            <a:r>
              <a:rPr lang="ko-KR" altLang="en-US" sz="1600" dirty="0" err="1">
                <a:latin typeface="+mn-ea"/>
              </a:rPr>
              <a:t>특성맵들을</a:t>
            </a:r>
            <a:r>
              <a:rPr lang="ko-KR" altLang="en-US" sz="1600" dirty="0">
                <a:latin typeface="+mn-ea"/>
              </a:rPr>
              <a:t> 하나로 합침</a:t>
            </a:r>
            <a:r>
              <a:rPr lang="en-GB" altLang="ko-KR" sz="1600" dirty="0">
                <a:latin typeface="+mn-ea"/>
              </a:rPr>
              <a:t>(concatenate)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638CA-7ECF-D50B-3F0E-1FA0C02D65F7}"/>
              </a:ext>
            </a:extLst>
          </p:cNvPr>
          <p:cNvSpPr txBox="1"/>
          <p:nvPr/>
        </p:nvSpPr>
        <p:spPr>
          <a:xfrm>
            <a:off x="1376855" y="5204201"/>
            <a:ext cx="4840016" cy="11387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1600" dirty="0">
                <a:latin typeface="+mj-ea"/>
                <a:ea typeface="+mj-ea"/>
              </a:rPr>
              <a:t>최종 예측 위한 </a:t>
            </a:r>
            <a:r>
              <a:rPr lang="ko-KR" altLang="en-US" sz="1600" dirty="0" err="1">
                <a:latin typeface="+mj-ea"/>
                <a:ea typeface="+mj-ea"/>
              </a:rPr>
              <a:t>합성곱</a:t>
            </a:r>
            <a:r>
              <a:rPr lang="ko-KR" altLang="en-US" sz="1600" dirty="0">
                <a:latin typeface="+mj-ea"/>
                <a:ea typeface="+mj-ea"/>
              </a:rPr>
              <a:t> 층</a:t>
            </a:r>
            <a:endParaRPr lang="en-GB" altLang="ko-KR" sz="1600" dirty="0">
              <a:latin typeface="+mj-ea"/>
              <a:ea typeface="+mj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3x3 </a:t>
            </a:r>
            <a:r>
              <a:rPr lang="ko-KR" altLang="en-US" sz="1600" dirty="0" err="1">
                <a:latin typeface="+mn-ea"/>
              </a:rPr>
              <a:t>합성곱과</a:t>
            </a:r>
            <a:r>
              <a:rPr lang="en-GB" altLang="ko-KR" sz="1600" dirty="0">
                <a:latin typeface="+mn-ea"/>
              </a:rPr>
              <a:t> 1x1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적용함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예측하고자 하는 클래스 개수를 채널로 갖는 </a:t>
            </a:r>
            <a:r>
              <a:rPr lang="ko-KR" altLang="en-US" sz="1600" dirty="0" err="1">
                <a:latin typeface="+mn-ea"/>
              </a:rPr>
              <a:t>텐서</a:t>
            </a:r>
            <a:r>
              <a:rPr lang="ko-KR" altLang="en-US" sz="1600" dirty="0">
                <a:latin typeface="+mn-ea"/>
              </a:rPr>
              <a:t> 출력</a:t>
            </a:r>
            <a:endParaRPr lang="en-GB" altLang="ko-KR" sz="1600" dirty="0">
              <a:latin typeface="+mn-ea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228EB77-CED6-499E-CF18-9995FF21081D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6216872" y="3092586"/>
            <a:ext cx="1192923" cy="50006"/>
          </a:xfrm>
          <a:prstGeom prst="bentConnector3">
            <a:avLst>
              <a:gd name="adj1" fmla="val 3304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9803B0C6-41BA-67CD-DFDD-CDFD9CFBE3CD}"/>
              </a:ext>
            </a:extLst>
          </p:cNvPr>
          <p:cNvCxnSpPr>
            <a:cxnSpLocks/>
            <a:endCxn id="10" idx="3"/>
          </p:cNvCxnSpPr>
          <p:nvPr/>
        </p:nvCxnSpPr>
        <p:spPr>
          <a:xfrm rot="10800000">
            <a:off x="6216871" y="4494642"/>
            <a:ext cx="1954924" cy="12700"/>
          </a:xfrm>
          <a:prstGeom prst="bentConnector3">
            <a:avLst>
              <a:gd name="adj1" fmla="val -269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DCC3128-3B19-DA36-0F48-84E0B6C607F1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 flipV="1">
            <a:off x="6216871" y="3683226"/>
            <a:ext cx="2753708" cy="2090361"/>
          </a:xfrm>
          <a:prstGeom prst="bentConnector3">
            <a:avLst>
              <a:gd name="adj1" fmla="val -382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267526B2-1033-45F8-02FD-D580E77D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47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2D3A4-586B-8CDF-351B-99D4FE2AE0FC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기반 모델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 err="1">
                <a:solidFill>
                  <a:srgbClr val="C00000"/>
                </a:solidFill>
              </a:rPr>
              <a:t>PSPNet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BCD856C-1FC9-FE85-151A-DF2F037CF75C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2C6AE96-18D8-1778-4680-E87E2143DD7B}"/>
              </a:ext>
            </a:extLst>
          </p:cNvPr>
          <p:cNvSpPr txBox="1"/>
          <p:nvPr/>
        </p:nvSpPr>
        <p:spPr>
          <a:xfrm>
            <a:off x="520262" y="1459836"/>
            <a:ext cx="176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3) </a:t>
            </a:r>
            <a:r>
              <a:rPr lang="ko-KR" altLang="en-US" sz="2400" dirty="0">
                <a:latin typeface="+mj-ea"/>
                <a:ea typeface="+mj-ea"/>
              </a:rPr>
              <a:t>손실 함수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755D83-3E1B-6871-596A-64F63C8C3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481" y="1828788"/>
            <a:ext cx="8563038" cy="32004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CB1DB3-98FD-0B42-D11D-C457A18F509C}"/>
              </a:ext>
            </a:extLst>
          </p:cNvPr>
          <p:cNvSpPr txBox="1"/>
          <p:nvPr/>
        </p:nvSpPr>
        <p:spPr>
          <a:xfrm>
            <a:off x="882868" y="5317128"/>
            <a:ext cx="30322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j-ea"/>
                <a:ea typeface="+mj-ea"/>
              </a:rPr>
              <a:t>Cross Entropy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픽셀 단위 분류 문제이기 때문임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7ABF5-9E8A-B48B-7BE3-8C591C3E6738}"/>
              </a:ext>
            </a:extLst>
          </p:cNvPr>
          <p:cNvSpPr txBox="1"/>
          <p:nvPr/>
        </p:nvSpPr>
        <p:spPr>
          <a:xfrm>
            <a:off x="4330261" y="5317128"/>
            <a:ext cx="748336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WorldDotum_Pro Bold"/>
                <a:ea typeface="KoPubWorldDotum_Pro Bold"/>
                <a:cs typeface="+mn-cs"/>
                <a:hlinkClick r:id="rId3" action="ppaction://hlinksldjump"/>
              </a:rPr>
              <a:t>Auxiliary Loss</a:t>
            </a:r>
            <a:endParaRPr kumimoji="0" lang="en-GB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KoPubWorldDotum_Pro Bold"/>
              <a:ea typeface="KoPubWorldDotum_Pro Bold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KoPubWorldDotum_Pro Light"/>
                <a:ea typeface="KoPubWorldDotum_Pro Light"/>
              </a:rPr>
              <a:t>기울기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 소실 문제 해소 </a:t>
            </a:r>
            <a:r>
              <a:rPr kumimoji="0" lang="en-GB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+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학습 성능 향상</a:t>
            </a:r>
            <a:endParaRPr kumimoji="0" lang="en-GB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Dotum_Pro Light"/>
              <a:ea typeface="KoPubWorldDotum_Pro Light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중간 레이어 결과와 </a:t>
            </a:r>
            <a:r>
              <a:rPr kumimoji="0" lang="en-GB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ground truth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간 </a:t>
            </a:r>
            <a:r>
              <a:rPr kumimoji="0" lang="en-GB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loss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계산을 통해 </a:t>
            </a:r>
            <a:r>
              <a:rPr kumimoji="0" lang="en-GB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0.4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배 만큼 최종 </a:t>
            </a:r>
            <a:r>
              <a:rPr kumimoji="0" lang="en-GB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loss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에 반영함</a:t>
            </a:r>
            <a:endParaRPr kumimoji="0" lang="en-GB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Dotum_Pro Light"/>
              <a:ea typeface="KoPubWorldDotum_Pro Light"/>
              <a:cs typeface="+mn-cs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ED89C00-05C9-CE32-860A-012B14946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000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37EA9D-B930-6DF9-2DC6-E28EB9081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23</a:t>
            </a:fld>
            <a:endParaRPr lang="en-GB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90957CE-4768-1AAA-369B-7F38F620E2D0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참고 자료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Auxiliary Loss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E04A5-7F35-4481-90CA-5A555391C52F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09694C9-DAFF-53FD-AFC5-3BBAC799C620}"/>
              </a:ext>
            </a:extLst>
          </p:cNvPr>
          <p:cNvSpPr txBox="1"/>
          <p:nvPr/>
        </p:nvSpPr>
        <p:spPr>
          <a:xfrm>
            <a:off x="930166" y="1428301"/>
            <a:ext cx="10331668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+mj-ea"/>
                <a:ea typeface="+mj-ea"/>
              </a:rPr>
              <a:t>학습</a:t>
            </a:r>
            <a:r>
              <a:rPr lang="en-GB" altLang="ko-KR" sz="1600" dirty="0">
                <a:latin typeface="+mj-ea"/>
                <a:ea typeface="+mj-ea"/>
              </a:rPr>
              <a:t>(Train)</a:t>
            </a:r>
            <a:r>
              <a:rPr lang="ko-KR" altLang="en-US" sz="1600" dirty="0">
                <a:latin typeface="+mj-ea"/>
                <a:ea typeface="+mj-ea"/>
              </a:rPr>
              <a:t>을</a:t>
            </a:r>
            <a:r>
              <a:rPr lang="en-GB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잘 하도록 도와주는 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보조적인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loss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Tx/>
              <a:buChar char="-"/>
            </a:pP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GoogLeNet</a:t>
            </a:r>
            <a:r>
              <a:rPr lang="en-GB" altLang="ko-KR" sz="1600" dirty="0">
                <a:latin typeface="+mn-ea"/>
              </a:rPr>
              <a:t> (ILSVRC challenge 2014 </a:t>
            </a:r>
            <a:r>
              <a:rPr lang="ko-KR" altLang="en-US" sz="1600" dirty="0">
                <a:latin typeface="+mn-ea"/>
              </a:rPr>
              <a:t>우승</a:t>
            </a:r>
            <a:r>
              <a:rPr lang="en-GB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에서 처음 도입된 개념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신경망이 깊어질수록 기울기 소실 문제로 인해 </a:t>
            </a:r>
            <a:r>
              <a:rPr lang="ko-KR" altLang="en-US" sz="1600" dirty="0" err="1">
                <a:latin typeface="+mn-ea"/>
              </a:rPr>
              <a:t>역전파</a:t>
            </a:r>
            <a:r>
              <a:rPr lang="ko-KR" altLang="en-US" sz="1600" dirty="0">
                <a:latin typeface="+mn-ea"/>
              </a:rPr>
              <a:t> 시 기울기 전달이 잘 되지 않아</a:t>
            </a:r>
            <a:r>
              <a:rPr lang="en-GB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입력층에 가까운 레이어를 학습시키기 위해 사용됨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예를 들어</a:t>
            </a:r>
            <a:r>
              <a:rPr lang="en-GB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기존 신경망 학습은 맨 마지막 레이어에서 계산된 </a:t>
            </a:r>
            <a:r>
              <a:rPr lang="en-GB" altLang="ko-KR" sz="1600" dirty="0">
                <a:latin typeface="+mn-ea"/>
              </a:rPr>
              <a:t>loss</a:t>
            </a:r>
            <a:r>
              <a:rPr lang="ko-KR" altLang="en-US" sz="1600" dirty="0">
                <a:latin typeface="+mn-ea"/>
              </a:rPr>
              <a:t>만 사용해 학습하는데</a:t>
            </a:r>
            <a:r>
              <a:rPr lang="en-GB" altLang="ko-KR" sz="1600" dirty="0">
                <a:latin typeface="+mn-ea"/>
              </a:rPr>
              <a:t>, auxiliary loss</a:t>
            </a:r>
            <a:r>
              <a:rPr lang="ko-KR" altLang="en-US" sz="1600" dirty="0">
                <a:latin typeface="+mn-ea"/>
              </a:rPr>
              <a:t>는 레이어 중간중간 손실 함수를 계산하여 레이어 중간에서부터 </a:t>
            </a:r>
            <a:r>
              <a:rPr lang="ko-KR" altLang="en-US" sz="1600" dirty="0" err="1">
                <a:latin typeface="+mn-ea"/>
              </a:rPr>
              <a:t>역전파</a:t>
            </a:r>
            <a:r>
              <a:rPr lang="ko-KR" altLang="en-US" sz="1600" dirty="0">
                <a:latin typeface="+mn-ea"/>
              </a:rPr>
              <a:t> 할 수 있도록 함</a:t>
            </a:r>
            <a:endParaRPr lang="en-GB" altLang="ko-KR" sz="1600" dirty="0">
              <a:latin typeface="+mn-ea"/>
            </a:endParaRPr>
          </a:p>
          <a:p>
            <a:pPr lvl="1"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→ 이를 통해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기울기가 잘 전달되지 않는 문제를 개선</a:t>
            </a:r>
            <a:endParaRPr lang="en-GB" altLang="ko-KR" sz="1600" dirty="0">
              <a:solidFill>
                <a:srgbClr val="C00000"/>
              </a:solidFill>
              <a:latin typeface="+mn-ea"/>
            </a:endParaRPr>
          </a:p>
          <a:p>
            <a:pPr>
              <a:spcAft>
                <a:spcPts val="1200"/>
              </a:spcAft>
            </a:pPr>
            <a:endParaRPr lang="en-GB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+mj-ea"/>
                <a:ea typeface="+mj-ea"/>
              </a:rPr>
              <a:t>사용 시 주의점</a:t>
            </a:r>
            <a:r>
              <a:rPr lang="en-GB" altLang="ko-KR" sz="1600" dirty="0">
                <a:latin typeface="+mj-ea"/>
                <a:ea typeface="+mj-ea"/>
              </a:rPr>
              <a:t>!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 err="1">
                <a:latin typeface="+mn-ea"/>
              </a:rPr>
              <a:t>역전파</a:t>
            </a:r>
            <a:r>
              <a:rPr lang="ko-KR" altLang="en-US" sz="1600" dirty="0">
                <a:latin typeface="+mn-ea"/>
              </a:rPr>
              <a:t> 시</a:t>
            </a:r>
            <a:r>
              <a:rPr lang="en-GB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너무 큰 영향을 주는 것을 방지하기 위해 </a:t>
            </a:r>
            <a:r>
              <a:rPr lang="en-GB" altLang="ko-KR" sz="1600" dirty="0">
                <a:latin typeface="+mn-ea"/>
              </a:rPr>
              <a:t>auxiliary loss</a:t>
            </a:r>
            <a:r>
              <a:rPr lang="ko-KR" altLang="en-US" sz="1600" dirty="0">
                <a:latin typeface="+mn-ea"/>
              </a:rPr>
              <a:t>에만 일반적으로 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0.3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정도를 곱하여 사용함</a:t>
            </a:r>
            <a:endParaRPr lang="en-GB" altLang="ko-KR" sz="1600" dirty="0">
              <a:solidFill>
                <a:srgbClr val="C00000"/>
              </a:solidFill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학습 시에만 사용하는 기법이므로</a:t>
            </a:r>
            <a:r>
              <a:rPr lang="en-GB" altLang="ko-KR" sz="1600" dirty="0">
                <a:latin typeface="+mn-ea"/>
              </a:rPr>
              <a:t>, 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inference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과정에서는 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auxiliary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관련 연산을 제외</a:t>
            </a:r>
            <a:r>
              <a:rPr lang="ko-KR" altLang="en-US" sz="1600" dirty="0">
                <a:latin typeface="+mn-ea"/>
              </a:rPr>
              <a:t>하여야 함</a:t>
            </a:r>
            <a:endParaRPr lang="en-GB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endParaRPr lang="en-GB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r>
              <a:rPr lang="en-US" altLang="ko-KR" sz="1600" dirty="0">
                <a:latin typeface="+mn-ea"/>
              </a:rPr>
              <a:t>※ </a:t>
            </a:r>
            <a:r>
              <a:rPr lang="ko-KR" altLang="en-US" sz="1600" dirty="0">
                <a:latin typeface="+mn-ea"/>
              </a:rPr>
              <a:t>기울기 소실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 err="1">
                <a:latin typeface="+mn-ea"/>
              </a:rPr>
              <a:t>역전파</a:t>
            </a:r>
            <a:r>
              <a:rPr lang="en-GB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학습</a:t>
            </a:r>
            <a:r>
              <a:rPr lang="en-GB" altLang="ko-KR" sz="1600" dirty="0">
                <a:latin typeface="+mn-ea"/>
              </a:rPr>
              <a:t>) </a:t>
            </a:r>
            <a:r>
              <a:rPr lang="ko-KR" altLang="en-US" sz="1600" dirty="0">
                <a:latin typeface="+mn-ea"/>
              </a:rPr>
              <a:t>시 입력층에 가까운 레이어로 기울기 값이 </a:t>
            </a:r>
            <a:r>
              <a:rPr lang="en-GB" altLang="ko-KR" sz="1600" dirty="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에 가깝게 전파되어 학습이 되지 않는 현상</a:t>
            </a:r>
            <a:endParaRPr lang="en-GB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4929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7C7799-17C0-0DA4-32A5-62AEB2586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4E8BD4F-7C30-4246-BECB-332478005A0A}" type="slidenum">
              <a:rPr lang="en-GB" smtClean="0"/>
              <a:pPr>
                <a:spcAft>
                  <a:spcPts val="600"/>
                </a:spcAft>
              </a:pPr>
              <a:t>24</a:t>
            </a:fld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18D8B18C-F1B0-0A31-C1F1-30827053A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02401"/>
            <a:ext cx="10905066" cy="365319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1925D9E-3987-0F5A-5399-E3DB37206AEC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참고 자료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Auxiliary Loss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3922E-FE69-2D57-5D28-0A4D70FAC01B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8C40E9-BD8C-9D5E-86A8-1478832C7C79}"/>
              </a:ext>
            </a:extLst>
          </p:cNvPr>
          <p:cNvSpPr txBox="1"/>
          <p:nvPr/>
        </p:nvSpPr>
        <p:spPr>
          <a:xfrm>
            <a:off x="4965705" y="5376442"/>
            <a:ext cx="2260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j-ea"/>
                <a:ea typeface="+mj-ea"/>
              </a:rPr>
              <a:t>[GoogLeNet </a:t>
            </a:r>
            <a:r>
              <a:rPr lang="ko-KR" altLang="en-US" sz="1600" dirty="0">
                <a:latin typeface="+mj-ea"/>
                <a:ea typeface="+mj-ea"/>
              </a:rPr>
              <a:t>구조</a:t>
            </a:r>
            <a:r>
              <a:rPr lang="en-GB" altLang="ko-KR" sz="1600" dirty="0">
                <a:latin typeface="+mj-ea"/>
                <a:ea typeface="+mj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63490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B442E-9C62-2E07-43C3-B30BA00EF28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기반 모델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 err="1">
                <a:solidFill>
                  <a:srgbClr val="C00000"/>
                </a:solidFill>
              </a:rPr>
              <a:t>PSPNet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F72B0DF-2EE0-582C-5311-8214CB635DFA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D36F705-C8BE-A33F-52B2-1C6D12FF6BB5}"/>
              </a:ext>
            </a:extLst>
          </p:cNvPr>
          <p:cNvSpPr txBox="1"/>
          <p:nvPr/>
        </p:nvSpPr>
        <p:spPr>
          <a:xfrm>
            <a:off x="520262" y="1459836"/>
            <a:ext cx="176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4) </a:t>
            </a:r>
            <a:r>
              <a:rPr lang="ko-KR" altLang="en-US" sz="2400" dirty="0">
                <a:latin typeface="+mj-ea"/>
                <a:ea typeface="+mj-ea"/>
              </a:rPr>
              <a:t>요약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29DFFC-5A19-AC64-3233-B8A6FBDC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1" y="2042737"/>
            <a:ext cx="10591877" cy="2095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05E3AE-5271-D32C-6A3A-0752020CA537}"/>
              </a:ext>
            </a:extLst>
          </p:cNvPr>
          <p:cNvSpPr txBox="1"/>
          <p:nvPr/>
        </p:nvSpPr>
        <p:spPr>
          <a:xfrm>
            <a:off x="800061" y="4705666"/>
            <a:ext cx="4840016" cy="13849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altLang="ko-KR" sz="1600" dirty="0" err="1">
                <a:latin typeface="+mj-ea"/>
                <a:ea typeface="+mj-ea"/>
              </a:rPr>
              <a:t>PSPNet</a:t>
            </a:r>
            <a:r>
              <a:rPr lang="en-GB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모델 특징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Pyramid pooling module</a:t>
            </a:r>
            <a:r>
              <a:rPr lang="ko-KR" altLang="en-US" sz="1600" dirty="0">
                <a:latin typeface="+mn-ea"/>
              </a:rPr>
              <a:t>을 통한 </a:t>
            </a:r>
            <a:r>
              <a:rPr lang="en-GB" altLang="ko-KR" sz="1600" dirty="0">
                <a:latin typeface="+mn-ea"/>
              </a:rPr>
              <a:t>multi-scale </a:t>
            </a:r>
            <a:r>
              <a:rPr lang="ko-KR" altLang="en-US" sz="1600" dirty="0">
                <a:latin typeface="+mn-ea"/>
              </a:rPr>
              <a:t>특성맵 혼합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손실 함수에 </a:t>
            </a:r>
            <a:r>
              <a:rPr lang="en-GB" altLang="ko-KR" sz="1600" dirty="0">
                <a:latin typeface="+mn-ea"/>
              </a:rPr>
              <a:t>auxiliary loss </a:t>
            </a:r>
            <a:r>
              <a:rPr lang="ko-KR" altLang="en-US" sz="1600" dirty="0">
                <a:latin typeface="+mn-ea"/>
              </a:rPr>
              <a:t>적용</a:t>
            </a:r>
            <a:endParaRPr lang="en-GB" altLang="ko-KR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CC901-2296-433E-2C76-F87FEB8AE03E}"/>
              </a:ext>
            </a:extLst>
          </p:cNvPr>
          <p:cNvSpPr txBox="1"/>
          <p:nvPr/>
        </p:nvSpPr>
        <p:spPr>
          <a:xfrm>
            <a:off x="6551925" y="4705666"/>
            <a:ext cx="4840016" cy="153888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1600" dirty="0">
                <a:latin typeface="+mj-ea"/>
                <a:ea typeface="+mj-ea"/>
              </a:rPr>
              <a:t>성능 측면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mIOU, </a:t>
            </a:r>
            <a:r>
              <a:rPr lang="ko-KR" altLang="en-US" sz="1600" dirty="0">
                <a:latin typeface="+mn-ea"/>
              </a:rPr>
              <a:t>픽셀 분류 정확도 측면에서 매우 좋은 성능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Inference </a:t>
            </a:r>
            <a:r>
              <a:rPr lang="ko-KR" altLang="en-US" sz="1600" dirty="0">
                <a:latin typeface="+mn-ea"/>
              </a:rPr>
              <a:t>속도는 </a:t>
            </a:r>
            <a:r>
              <a:rPr lang="en-GB" altLang="ko-KR" sz="1600" dirty="0">
                <a:latin typeface="+mn-ea"/>
              </a:rPr>
              <a:t>0.78 fps</a:t>
            </a:r>
            <a:r>
              <a:rPr lang="ko-KR" altLang="en-US" sz="1600" dirty="0">
                <a:latin typeface="+mn-ea"/>
              </a:rPr>
              <a:t>로 매우 느림</a:t>
            </a:r>
            <a:endParaRPr lang="en-GB" altLang="ko-KR" sz="1600" dirty="0">
              <a:latin typeface="+mn-ea"/>
            </a:endParaRPr>
          </a:p>
          <a:p>
            <a:pPr algn="ctr">
              <a:spcAft>
                <a:spcPts val="1200"/>
              </a:spcAft>
            </a:pP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▶ 정확도는 높지만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, inference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 속도가 매우 느림</a:t>
            </a:r>
            <a:endParaRPr lang="en-GB" altLang="ko-KR" sz="16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C16210-3C03-08CA-7910-F2813162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64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1B4EE-348D-00CB-4C5D-B71010443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2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목차</a:t>
            </a:r>
            <a:endParaRPr lang="en-GB" sz="40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7110BC9-B78C-C5B5-A21E-4CCFEB8DEC9C}"/>
              </a:ext>
            </a:extLst>
          </p:cNvPr>
          <p:cNvCxnSpPr>
            <a:cxnSpLocks/>
          </p:cNvCxnSpPr>
          <p:nvPr/>
        </p:nvCxnSpPr>
        <p:spPr>
          <a:xfrm>
            <a:off x="696000" y="1142996"/>
            <a:ext cx="1080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F8DDA02-844C-5815-ED42-3B10927726AD}"/>
              </a:ext>
            </a:extLst>
          </p:cNvPr>
          <p:cNvSpPr/>
          <p:nvPr/>
        </p:nvSpPr>
        <p:spPr>
          <a:xfrm>
            <a:off x="909145" y="1568122"/>
            <a:ext cx="10289627" cy="2704333"/>
          </a:xfrm>
          <a:custGeom>
            <a:avLst/>
            <a:gdLst>
              <a:gd name="connsiteX0" fmla="*/ 0 w 10289627"/>
              <a:gd name="connsiteY0" fmla="*/ 140679 h 2704333"/>
              <a:gd name="connsiteX1" fmla="*/ 140679 w 10289627"/>
              <a:gd name="connsiteY1" fmla="*/ 0 h 2704333"/>
              <a:gd name="connsiteX2" fmla="*/ 929566 w 10289627"/>
              <a:gd name="connsiteY2" fmla="*/ 0 h 2704333"/>
              <a:gd name="connsiteX3" fmla="*/ 1218040 w 10289627"/>
              <a:gd name="connsiteY3" fmla="*/ 0 h 2704333"/>
              <a:gd name="connsiteX4" fmla="*/ 1906844 w 10289627"/>
              <a:gd name="connsiteY4" fmla="*/ 0 h 2704333"/>
              <a:gd name="connsiteX5" fmla="*/ 2295400 w 10289627"/>
              <a:gd name="connsiteY5" fmla="*/ 0 h 2704333"/>
              <a:gd name="connsiteX6" fmla="*/ 2884122 w 10289627"/>
              <a:gd name="connsiteY6" fmla="*/ 0 h 2704333"/>
              <a:gd name="connsiteX7" fmla="*/ 3272678 w 10289627"/>
              <a:gd name="connsiteY7" fmla="*/ 0 h 2704333"/>
              <a:gd name="connsiteX8" fmla="*/ 3561152 w 10289627"/>
              <a:gd name="connsiteY8" fmla="*/ 0 h 2704333"/>
              <a:gd name="connsiteX9" fmla="*/ 4049791 w 10289627"/>
              <a:gd name="connsiteY9" fmla="*/ 0 h 2704333"/>
              <a:gd name="connsiteX10" fmla="*/ 4538430 w 10289627"/>
              <a:gd name="connsiteY10" fmla="*/ 0 h 2704333"/>
              <a:gd name="connsiteX11" fmla="*/ 4826904 w 10289627"/>
              <a:gd name="connsiteY11" fmla="*/ 0 h 2704333"/>
              <a:gd name="connsiteX12" fmla="*/ 5615791 w 10289627"/>
              <a:gd name="connsiteY12" fmla="*/ 0 h 2704333"/>
              <a:gd name="connsiteX13" fmla="*/ 6004347 w 10289627"/>
              <a:gd name="connsiteY13" fmla="*/ 0 h 2704333"/>
              <a:gd name="connsiteX14" fmla="*/ 6793234 w 10289627"/>
              <a:gd name="connsiteY14" fmla="*/ 0 h 2704333"/>
              <a:gd name="connsiteX15" fmla="*/ 7081708 w 10289627"/>
              <a:gd name="connsiteY15" fmla="*/ 0 h 2704333"/>
              <a:gd name="connsiteX16" fmla="*/ 7670430 w 10289627"/>
              <a:gd name="connsiteY16" fmla="*/ 0 h 2704333"/>
              <a:gd name="connsiteX17" fmla="*/ 7958903 w 10289627"/>
              <a:gd name="connsiteY17" fmla="*/ 0 h 2704333"/>
              <a:gd name="connsiteX18" fmla="*/ 8347460 w 10289627"/>
              <a:gd name="connsiteY18" fmla="*/ 0 h 2704333"/>
              <a:gd name="connsiteX19" fmla="*/ 8635933 w 10289627"/>
              <a:gd name="connsiteY19" fmla="*/ 0 h 2704333"/>
              <a:gd name="connsiteX20" fmla="*/ 8924407 w 10289627"/>
              <a:gd name="connsiteY20" fmla="*/ 0 h 2704333"/>
              <a:gd name="connsiteX21" fmla="*/ 9613211 w 10289627"/>
              <a:gd name="connsiteY21" fmla="*/ 0 h 2704333"/>
              <a:gd name="connsiteX22" fmla="*/ 10148948 w 10289627"/>
              <a:gd name="connsiteY22" fmla="*/ 0 h 2704333"/>
              <a:gd name="connsiteX23" fmla="*/ 10289627 w 10289627"/>
              <a:gd name="connsiteY23" fmla="*/ 140679 h 2704333"/>
              <a:gd name="connsiteX24" fmla="*/ 10289627 w 10289627"/>
              <a:gd name="connsiteY24" fmla="*/ 673734 h 2704333"/>
              <a:gd name="connsiteX25" fmla="*/ 10289627 w 10289627"/>
              <a:gd name="connsiteY25" fmla="*/ 1109869 h 2704333"/>
              <a:gd name="connsiteX26" fmla="*/ 10289627 w 10289627"/>
              <a:gd name="connsiteY26" fmla="*/ 1546005 h 2704333"/>
              <a:gd name="connsiteX27" fmla="*/ 10289627 w 10289627"/>
              <a:gd name="connsiteY27" fmla="*/ 1982140 h 2704333"/>
              <a:gd name="connsiteX28" fmla="*/ 10289627 w 10289627"/>
              <a:gd name="connsiteY28" fmla="*/ 2563654 h 2704333"/>
              <a:gd name="connsiteX29" fmla="*/ 10148948 w 10289627"/>
              <a:gd name="connsiteY29" fmla="*/ 2704333 h 2704333"/>
              <a:gd name="connsiteX30" fmla="*/ 9460144 w 10289627"/>
              <a:gd name="connsiteY30" fmla="*/ 2704333 h 2704333"/>
              <a:gd name="connsiteX31" fmla="*/ 8771339 w 10289627"/>
              <a:gd name="connsiteY31" fmla="*/ 2704333 h 2704333"/>
              <a:gd name="connsiteX32" fmla="*/ 8482866 w 10289627"/>
              <a:gd name="connsiteY32" fmla="*/ 2704333 h 2704333"/>
              <a:gd name="connsiteX33" fmla="*/ 8194392 w 10289627"/>
              <a:gd name="connsiteY33" fmla="*/ 2704333 h 2704333"/>
              <a:gd name="connsiteX34" fmla="*/ 7405505 w 10289627"/>
              <a:gd name="connsiteY34" fmla="*/ 2704333 h 2704333"/>
              <a:gd name="connsiteX35" fmla="*/ 7016949 w 10289627"/>
              <a:gd name="connsiteY35" fmla="*/ 2704333 h 2704333"/>
              <a:gd name="connsiteX36" fmla="*/ 6328144 w 10289627"/>
              <a:gd name="connsiteY36" fmla="*/ 2704333 h 2704333"/>
              <a:gd name="connsiteX37" fmla="*/ 5539257 w 10289627"/>
              <a:gd name="connsiteY37" fmla="*/ 2704333 h 2704333"/>
              <a:gd name="connsiteX38" fmla="*/ 4850453 w 10289627"/>
              <a:gd name="connsiteY38" fmla="*/ 2704333 h 2704333"/>
              <a:gd name="connsiteX39" fmla="*/ 4261731 w 10289627"/>
              <a:gd name="connsiteY39" fmla="*/ 2704333 h 2704333"/>
              <a:gd name="connsiteX40" fmla="*/ 3873175 w 10289627"/>
              <a:gd name="connsiteY40" fmla="*/ 2704333 h 2704333"/>
              <a:gd name="connsiteX41" fmla="*/ 3484618 w 10289627"/>
              <a:gd name="connsiteY41" fmla="*/ 2704333 h 2704333"/>
              <a:gd name="connsiteX42" fmla="*/ 2795814 w 10289627"/>
              <a:gd name="connsiteY42" fmla="*/ 2704333 h 2704333"/>
              <a:gd name="connsiteX43" fmla="*/ 2107009 w 10289627"/>
              <a:gd name="connsiteY43" fmla="*/ 2704333 h 2704333"/>
              <a:gd name="connsiteX44" fmla="*/ 1318122 w 10289627"/>
              <a:gd name="connsiteY44" fmla="*/ 2704333 h 2704333"/>
              <a:gd name="connsiteX45" fmla="*/ 929566 w 10289627"/>
              <a:gd name="connsiteY45" fmla="*/ 2704333 h 2704333"/>
              <a:gd name="connsiteX46" fmla="*/ 140679 w 10289627"/>
              <a:gd name="connsiteY46" fmla="*/ 2704333 h 2704333"/>
              <a:gd name="connsiteX47" fmla="*/ 0 w 10289627"/>
              <a:gd name="connsiteY47" fmla="*/ 2563654 h 2704333"/>
              <a:gd name="connsiteX48" fmla="*/ 0 w 10289627"/>
              <a:gd name="connsiteY48" fmla="*/ 2103289 h 2704333"/>
              <a:gd name="connsiteX49" fmla="*/ 0 w 10289627"/>
              <a:gd name="connsiteY49" fmla="*/ 1618694 h 2704333"/>
              <a:gd name="connsiteX50" fmla="*/ 0 w 10289627"/>
              <a:gd name="connsiteY50" fmla="*/ 1158328 h 2704333"/>
              <a:gd name="connsiteX51" fmla="*/ 0 w 10289627"/>
              <a:gd name="connsiteY51" fmla="*/ 649504 h 2704333"/>
              <a:gd name="connsiteX52" fmla="*/ 0 w 10289627"/>
              <a:gd name="connsiteY52" fmla="*/ 140679 h 270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289627" h="2704333" extrusionOk="0">
                <a:moveTo>
                  <a:pt x="0" y="140679"/>
                </a:moveTo>
                <a:cubicBezTo>
                  <a:pt x="-3721" y="55551"/>
                  <a:pt x="84769" y="-6229"/>
                  <a:pt x="140679" y="0"/>
                </a:cubicBezTo>
                <a:cubicBezTo>
                  <a:pt x="507883" y="-2018"/>
                  <a:pt x="729381" y="72747"/>
                  <a:pt x="929566" y="0"/>
                </a:cubicBezTo>
                <a:cubicBezTo>
                  <a:pt x="1129751" y="-72747"/>
                  <a:pt x="1119160" y="16498"/>
                  <a:pt x="1218040" y="0"/>
                </a:cubicBezTo>
                <a:cubicBezTo>
                  <a:pt x="1316920" y="-16498"/>
                  <a:pt x="1683253" y="78687"/>
                  <a:pt x="1906844" y="0"/>
                </a:cubicBezTo>
                <a:cubicBezTo>
                  <a:pt x="2130435" y="-78687"/>
                  <a:pt x="2199210" y="12138"/>
                  <a:pt x="2295400" y="0"/>
                </a:cubicBezTo>
                <a:cubicBezTo>
                  <a:pt x="2391590" y="-12138"/>
                  <a:pt x="2592673" y="51525"/>
                  <a:pt x="2884122" y="0"/>
                </a:cubicBezTo>
                <a:cubicBezTo>
                  <a:pt x="3175571" y="-51525"/>
                  <a:pt x="3102217" y="25771"/>
                  <a:pt x="3272678" y="0"/>
                </a:cubicBezTo>
                <a:cubicBezTo>
                  <a:pt x="3443139" y="-25771"/>
                  <a:pt x="3461663" y="5042"/>
                  <a:pt x="3561152" y="0"/>
                </a:cubicBezTo>
                <a:cubicBezTo>
                  <a:pt x="3660641" y="-5042"/>
                  <a:pt x="3938907" y="58120"/>
                  <a:pt x="4049791" y="0"/>
                </a:cubicBezTo>
                <a:cubicBezTo>
                  <a:pt x="4160675" y="-58120"/>
                  <a:pt x="4344078" y="56588"/>
                  <a:pt x="4538430" y="0"/>
                </a:cubicBezTo>
                <a:cubicBezTo>
                  <a:pt x="4732782" y="-56588"/>
                  <a:pt x="4706622" y="6756"/>
                  <a:pt x="4826904" y="0"/>
                </a:cubicBezTo>
                <a:cubicBezTo>
                  <a:pt x="4947186" y="-6756"/>
                  <a:pt x="5382712" y="51619"/>
                  <a:pt x="5615791" y="0"/>
                </a:cubicBezTo>
                <a:cubicBezTo>
                  <a:pt x="5848870" y="-51619"/>
                  <a:pt x="5838841" y="9296"/>
                  <a:pt x="6004347" y="0"/>
                </a:cubicBezTo>
                <a:cubicBezTo>
                  <a:pt x="6169853" y="-9296"/>
                  <a:pt x="6631348" y="36609"/>
                  <a:pt x="6793234" y="0"/>
                </a:cubicBezTo>
                <a:cubicBezTo>
                  <a:pt x="6955120" y="-36609"/>
                  <a:pt x="6991583" y="5792"/>
                  <a:pt x="7081708" y="0"/>
                </a:cubicBezTo>
                <a:cubicBezTo>
                  <a:pt x="7171833" y="-5792"/>
                  <a:pt x="7527006" y="40714"/>
                  <a:pt x="7670430" y="0"/>
                </a:cubicBezTo>
                <a:cubicBezTo>
                  <a:pt x="7813854" y="-40714"/>
                  <a:pt x="7899255" y="5827"/>
                  <a:pt x="7958903" y="0"/>
                </a:cubicBezTo>
                <a:cubicBezTo>
                  <a:pt x="8018551" y="-5827"/>
                  <a:pt x="8198477" y="34253"/>
                  <a:pt x="8347460" y="0"/>
                </a:cubicBezTo>
                <a:cubicBezTo>
                  <a:pt x="8496443" y="-34253"/>
                  <a:pt x="8571393" y="15443"/>
                  <a:pt x="8635933" y="0"/>
                </a:cubicBezTo>
                <a:cubicBezTo>
                  <a:pt x="8700473" y="-15443"/>
                  <a:pt x="8843135" y="22379"/>
                  <a:pt x="8924407" y="0"/>
                </a:cubicBezTo>
                <a:cubicBezTo>
                  <a:pt x="9005679" y="-22379"/>
                  <a:pt x="9336779" y="18745"/>
                  <a:pt x="9613211" y="0"/>
                </a:cubicBezTo>
                <a:cubicBezTo>
                  <a:pt x="9889643" y="-18745"/>
                  <a:pt x="9979318" y="49649"/>
                  <a:pt x="10148948" y="0"/>
                </a:cubicBezTo>
                <a:cubicBezTo>
                  <a:pt x="10228524" y="-571"/>
                  <a:pt x="10302882" y="72153"/>
                  <a:pt x="10289627" y="140679"/>
                </a:cubicBezTo>
                <a:cubicBezTo>
                  <a:pt x="10312655" y="367814"/>
                  <a:pt x="10239799" y="425389"/>
                  <a:pt x="10289627" y="673734"/>
                </a:cubicBezTo>
                <a:cubicBezTo>
                  <a:pt x="10339455" y="922079"/>
                  <a:pt x="10281329" y="976558"/>
                  <a:pt x="10289627" y="1109869"/>
                </a:cubicBezTo>
                <a:cubicBezTo>
                  <a:pt x="10297925" y="1243180"/>
                  <a:pt x="10241007" y="1356284"/>
                  <a:pt x="10289627" y="1546005"/>
                </a:cubicBezTo>
                <a:cubicBezTo>
                  <a:pt x="10338247" y="1735726"/>
                  <a:pt x="10258835" y="1855415"/>
                  <a:pt x="10289627" y="1982140"/>
                </a:cubicBezTo>
                <a:cubicBezTo>
                  <a:pt x="10320419" y="2108866"/>
                  <a:pt x="10252906" y="2363577"/>
                  <a:pt x="10289627" y="2563654"/>
                </a:cubicBezTo>
                <a:cubicBezTo>
                  <a:pt x="10292639" y="2633799"/>
                  <a:pt x="10245009" y="2699409"/>
                  <a:pt x="10148948" y="2704333"/>
                </a:cubicBezTo>
                <a:cubicBezTo>
                  <a:pt x="9852125" y="2744097"/>
                  <a:pt x="9757093" y="2695655"/>
                  <a:pt x="9460144" y="2704333"/>
                </a:cubicBezTo>
                <a:cubicBezTo>
                  <a:pt x="9163195" y="2713011"/>
                  <a:pt x="8944871" y="2669272"/>
                  <a:pt x="8771339" y="2704333"/>
                </a:cubicBezTo>
                <a:cubicBezTo>
                  <a:pt x="8597807" y="2739394"/>
                  <a:pt x="8593496" y="2691558"/>
                  <a:pt x="8482866" y="2704333"/>
                </a:cubicBezTo>
                <a:cubicBezTo>
                  <a:pt x="8372236" y="2717108"/>
                  <a:pt x="8322796" y="2691840"/>
                  <a:pt x="8194392" y="2704333"/>
                </a:cubicBezTo>
                <a:cubicBezTo>
                  <a:pt x="8065988" y="2716826"/>
                  <a:pt x="7657583" y="2693676"/>
                  <a:pt x="7405505" y="2704333"/>
                </a:cubicBezTo>
                <a:cubicBezTo>
                  <a:pt x="7153427" y="2714990"/>
                  <a:pt x="7101885" y="2678153"/>
                  <a:pt x="7016949" y="2704333"/>
                </a:cubicBezTo>
                <a:cubicBezTo>
                  <a:pt x="6932013" y="2730513"/>
                  <a:pt x="6480721" y="2662503"/>
                  <a:pt x="6328144" y="2704333"/>
                </a:cubicBezTo>
                <a:cubicBezTo>
                  <a:pt x="6175567" y="2746163"/>
                  <a:pt x="5774894" y="2624882"/>
                  <a:pt x="5539257" y="2704333"/>
                </a:cubicBezTo>
                <a:cubicBezTo>
                  <a:pt x="5303620" y="2783784"/>
                  <a:pt x="5037721" y="2662427"/>
                  <a:pt x="4850453" y="2704333"/>
                </a:cubicBezTo>
                <a:cubicBezTo>
                  <a:pt x="4663185" y="2746239"/>
                  <a:pt x="4543224" y="2693996"/>
                  <a:pt x="4261731" y="2704333"/>
                </a:cubicBezTo>
                <a:cubicBezTo>
                  <a:pt x="3980238" y="2714670"/>
                  <a:pt x="3972469" y="2663432"/>
                  <a:pt x="3873175" y="2704333"/>
                </a:cubicBezTo>
                <a:cubicBezTo>
                  <a:pt x="3773881" y="2745234"/>
                  <a:pt x="3619512" y="2678503"/>
                  <a:pt x="3484618" y="2704333"/>
                </a:cubicBezTo>
                <a:cubicBezTo>
                  <a:pt x="3349724" y="2730163"/>
                  <a:pt x="2955556" y="2699346"/>
                  <a:pt x="2795814" y="2704333"/>
                </a:cubicBezTo>
                <a:cubicBezTo>
                  <a:pt x="2636072" y="2709320"/>
                  <a:pt x="2270424" y="2679933"/>
                  <a:pt x="2107009" y="2704333"/>
                </a:cubicBezTo>
                <a:cubicBezTo>
                  <a:pt x="1943595" y="2728733"/>
                  <a:pt x="1636742" y="2660964"/>
                  <a:pt x="1318122" y="2704333"/>
                </a:cubicBezTo>
                <a:cubicBezTo>
                  <a:pt x="999502" y="2747702"/>
                  <a:pt x="1083044" y="2695220"/>
                  <a:pt x="929566" y="2704333"/>
                </a:cubicBezTo>
                <a:cubicBezTo>
                  <a:pt x="776088" y="2713446"/>
                  <a:pt x="358764" y="2664533"/>
                  <a:pt x="140679" y="2704333"/>
                </a:cubicBezTo>
                <a:cubicBezTo>
                  <a:pt x="77647" y="2691226"/>
                  <a:pt x="3523" y="2648566"/>
                  <a:pt x="0" y="2563654"/>
                </a:cubicBezTo>
                <a:cubicBezTo>
                  <a:pt x="-10632" y="2358770"/>
                  <a:pt x="8058" y="2237972"/>
                  <a:pt x="0" y="2103289"/>
                </a:cubicBezTo>
                <a:cubicBezTo>
                  <a:pt x="-8058" y="1968606"/>
                  <a:pt x="54241" y="1746445"/>
                  <a:pt x="0" y="1618694"/>
                </a:cubicBezTo>
                <a:cubicBezTo>
                  <a:pt x="-54241" y="1490943"/>
                  <a:pt x="48242" y="1350127"/>
                  <a:pt x="0" y="1158328"/>
                </a:cubicBezTo>
                <a:cubicBezTo>
                  <a:pt x="-48242" y="966529"/>
                  <a:pt x="33901" y="846583"/>
                  <a:pt x="0" y="649504"/>
                </a:cubicBezTo>
                <a:cubicBezTo>
                  <a:pt x="-33901" y="452425"/>
                  <a:pt x="38008" y="295565"/>
                  <a:pt x="0" y="14067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4156452875">
                  <a:prstGeom prst="roundRect">
                    <a:avLst>
                      <a:gd name="adj" fmla="val 5202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FB54A00-40B9-4CA0-56DF-A9944BC7D204}"/>
              </a:ext>
            </a:extLst>
          </p:cNvPr>
          <p:cNvSpPr txBox="1">
            <a:spLocks/>
          </p:cNvSpPr>
          <p:nvPr/>
        </p:nvSpPr>
        <p:spPr>
          <a:xfrm>
            <a:off x="1030014" y="1568122"/>
            <a:ext cx="101319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되돌아보기 </a:t>
            </a:r>
            <a:r>
              <a:rPr lang="en-GB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altLang="ko-KR" sz="2400" dirty="0">
                <a:latin typeface="+mj-ea"/>
                <a:ea typeface="+mj-ea"/>
              </a:rPr>
              <a:t>	“Computer Vision” “</a:t>
            </a:r>
            <a:r>
              <a:rPr lang="ko-KR" altLang="en-US" sz="2400" dirty="0">
                <a:latin typeface="+mj-ea"/>
                <a:ea typeface="+mj-ea"/>
              </a:rPr>
              <a:t>의미적 분할</a:t>
            </a:r>
            <a:r>
              <a:rPr lang="en-GB" altLang="ko-KR" sz="2400" dirty="0">
                <a:latin typeface="+mj-ea"/>
                <a:ea typeface="+mj-ea"/>
              </a:rPr>
              <a:t>” “</a:t>
            </a:r>
            <a:r>
              <a:rPr lang="en-GB" altLang="ko-KR" sz="2400" dirty="0" err="1">
                <a:latin typeface="+mj-ea"/>
                <a:ea typeface="+mj-ea"/>
              </a:rPr>
              <a:t>Upsampling</a:t>
            </a:r>
            <a:r>
              <a:rPr lang="en-GB" altLang="ko-KR" sz="2400" dirty="0">
                <a:latin typeface="+mj-ea"/>
                <a:ea typeface="+mj-ea"/>
              </a:rPr>
              <a:t>” “</a:t>
            </a:r>
            <a:r>
              <a:rPr lang="en-GB" altLang="ko-KR" sz="2400" dirty="0" err="1">
                <a:latin typeface="+mj-ea"/>
                <a:ea typeface="+mj-ea"/>
              </a:rPr>
              <a:t>PSPNet</a:t>
            </a:r>
            <a:r>
              <a:rPr lang="en-GB" altLang="ko-KR" sz="2400" dirty="0">
                <a:latin typeface="+mj-ea"/>
                <a:ea typeface="+mj-ea"/>
              </a:rPr>
              <a:t> vs </a:t>
            </a:r>
            <a:r>
              <a:rPr lang="en-GB" altLang="ko-KR" sz="2400" dirty="0" err="1">
                <a:latin typeface="+mj-ea"/>
                <a:ea typeface="+mj-ea"/>
              </a:rPr>
              <a:t>ICNet</a:t>
            </a:r>
            <a:r>
              <a:rPr lang="en-GB" altLang="ko-KR" sz="2400" dirty="0">
                <a:latin typeface="+mj-ea"/>
                <a:ea typeface="+mj-ea"/>
              </a:rPr>
              <a:t>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기반 모델 </a:t>
            </a:r>
            <a:r>
              <a:rPr lang="en-GB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	</a:t>
            </a:r>
            <a:r>
              <a:rPr lang="en-GB" altLang="ko-KR" sz="2400" dirty="0">
                <a:latin typeface="+mj-ea"/>
                <a:ea typeface="+mj-ea"/>
              </a:rPr>
              <a:t>Pyramid Scene Parsing Network (</a:t>
            </a:r>
            <a:r>
              <a:rPr lang="en-GB" altLang="ko-KR" sz="2400" dirty="0" err="1">
                <a:solidFill>
                  <a:srgbClr val="C00000"/>
                </a:solidFill>
                <a:latin typeface="+mj-ea"/>
                <a:ea typeface="+mj-ea"/>
              </a:rPr>
              <a:t>PSPNet</a:t>
            </a:r>
            <a:r>
              <a:rPr lang="en-GB" altLang="ko-KR" sz="2400" dirty="0">
                <a:latin typeface="+mj-ea"/>
                <a:ea typeface="+mj-ea"/>
              </a:rPr>
              <a:t>; 2016)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개선 모델 </a:t>
            </a:r>
            <a:r>
              <a:rPr lang="en-GB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	</a:t>
            </a:r>
            <a:r>
              <a:rPr lang="en-GB" sz="2400" dirty="0">
                <a:latin typeface="+mj-ea"/>
                <a:ea typeface="+mj-ea"/>
              </a:rPr>
              <a:t>Image Cascade Network (</a:t>
            </a:r>
            <a:r>
              <a:rPr lang="en-GB" sz="2400" dirty="0" err="1">
                <a:solidFill>
                  <a:srgbClr val="C00000"/>
                </a:solidFill>
                <a:latin typeface="+mj-ea"/>
                <a:ea typeface="+mj-ea"/>
              </a:rPr>
              <a:t>ICNet</a:t>
            </a:r>
            <a:r>
              <a:rPr lang="en-GB" sz="2400" dirty="0">
                <a:latin typeface="+mj-ea"/>
                <a:ea typeface="+mj-ea"/>
              </a:rPr>
              <a:t>; 2018)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85F68-5368-459E-1796-139B50113098}"/>
              </a:ext>
            </a:extLst>
          </p:cNvPr>
          <p:cNvSpPr txBox="1"/>
          <p:nvPr/>
        </p:nvSpPr>
        <p:spPr>
          <a:xfrm>
            <a:off x="9569669" y="4409090"/>
            <a:ext cx="1629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오늘은 여기까지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!</a:t>
            </a:r>
            <a:endParaRPr lang="en-GB" sz="16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E322B62-CEDA-A9BC-4293-87EF4D6C2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194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BB3D6-637B-B1A3-D6D6-84BFBF227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34" y="1302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되돌아보기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/>
              <a:t>Computer Vision </a:t>
            </a:r>
            <a:endParaRPr lang="en-GB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90A55-8574-0503-DD29-2768DDDCEBA8}"/>
              </a:ext>
            </a:extLst>
          </p:cNvPr>
          <p:cNvSpPr txBox="1"/>
          <p:nvPr/>
        </p:nvSpPr>
        <p:spPr>
          <a:xfrm>
            <a:off x="793533" y="1877762"/>
            <a:ext cx="2532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의미적 분할</a:t>
            </a:r>
            <a:endParaRPr lang="en-GB" altLang="ko-KR" sz="1600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/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Semantic Segmentation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F8B53-9F63-0FBF-F59D-DFCCFF2749AF}"/>
              </a:ext>
            </a:extLst>
          </p:cNvPr>
          <p:cNvSpPr txBox="1"/>
          <p:nvPr/>
        </p:nvSpPr>
        <p:spPr>
          <a:xfrm>
            <a:off x="4829504" y="1877762"/>
            <a:ext cx="2532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객체 탐지</a:t>
            </a:r>
            <a:endParaRPr lang="en-GB" altLang="ko-KR" sz="1600" dirty="0">
              <a:latin typeface="+mj-ea"/>
              <a:ea typeface="+mj-ea"/>
            </a:endParaRPr>
          </a:p>
          <a:p>
            <a:pPr algn="ctr"/>
            <a:r>
              <a:rPr lang="en-GB" altLang="ko-KR" sz="1600" dirty="0">
                <a:latin typeface="+mj-ea"/>
                <a:ea typeface="+mj-ea"/>
              </a:rPr>
              <a:t>Object 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80474-00DF-CAC7-86F1-221767759842}"/>
              </a:ext>
            </a:extLst>
          </p:cNvPr>
          <p:cNvSpPr txBox="1"/>
          <p:nvPr/>
        </p:nvSpPr>
        <p:spPr>
          <a:xfrm>
            <a:off x="8865475" y="1877762"/>
            <a:ext cx="2532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객체 분할</a:t>
            </a:r>
            <a:endParaRPr lang="en-GB" altLang="ko-KR" sz="1600" dirty="0">
              <a:latin typeface="+mj-ea"/>
              <a:ea typeface="+mj-ea"/>
            </a:endParaRPr>
          </a:p>
          <a:p>
            <a:pPr algn="ctr"/>
            <a:r>
              <a:rPr lang="en-GB" altLang="ko-KR" sz="1600" dirty="0">
                <a:latin typeface="+mj-ea"/>
                <a:ea typeface="+mj-ea"/>
              </a:rPr>
              <a:t>Instance Segmentation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968332-E76D-84C7-7D07-81308D324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32" y="2567638"/>
            <a:ext cx="11753936" cy="1838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AB6B2-2D76-4CFA-CB2B-3DF069569506}"/>
              </a:ext>
            </a:extLst>
          </p:cNvPr>
          <p:cNvSpPr txBox="1"/>
          <p:nvPr/>
        </p:nvSpPr>
        <p:spPr>
          <a:xfrm>
            <a:off x="543912" y="4775848"/>
            <a:ext cx="303223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픽셀 단위</a:t>
            </a:r>
            <a:r>
              <a:rPr lang="en-GB" altLang="ko-KR" sz="1600" dirty="0">
                <a:latin typeface="+mn-ea"/>
              </a:rPr>
              <a:t>(Pixel-wise)</a:t>
            </a:r>
            <a:r>
              <a:rPr lang="ko-KR" altLang="en-US" sz="1600" dirty="0">
                <a:latin typeface="+mn-ea"/>
              </a:rPr>
              <a:t> 분류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같은 클래스 객체가 있더라도</a:t>
            </a:r>
            <a:r>
              <a:rPr lang="en-GB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개별 객체에 대한 고려 안 함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altLang="ko-KR" sz="1600" dirty="0" err="1">
                <a:latin typeface="+mn-ea"/>
              </a:rPr>
              <a:t>PSPNet</a:t>
            </a:r>
            <a:r>
              <a:rPr lang="en-GB" altLang="ko-KR" sz="1600" dirty="0">
                <a:latin typeface="+mn-ea"/>
              </a:rPr>
              <a:t>, </a:t>
            </a:r>
            <a:r>
              <a:rPr lang="en-GB" altLang="ko-KR" sz="1600" dirty="0" err="1">
                <a:latin typeface="+mn-ea"/>
              </a:rPr>
              <a:t>ICNet</a:t>
            </a:r>
            <a:endParaRPr lang="en-GB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03E3D-804E-5967-4745-5037B5228F0E}"/>
              </a:ext>
            </a:extLst>
          </p:cNvPr>
          <p:cNvSpPr txBox="1"/>
          <p:nvPr/>
        </p:nvSpPr>
        <p:spPr>
          <a:xfrm>
            <a:off x="4351282" y="4775848"/>
            <a:ext cx="34894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다수 객체의 위치와 클래스 분류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같은 클래스 객체도</a:t>
            </a:r>
            <a:r>
              <a:rPr lang="en-GB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다른 객체로 간주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R-CNN, YOLO </a:t>
            </a:r>
            <a:r>
              <a:rPr lang="ko-KR" altLang="en-US" sz="1600" dirty="0">
                <a:latin typeface="+mn-ea"/>
              </a:rPr>
              <a:t>계열</a:t>
            </a:r>
            <a:endParaRPr lang="en-GB" altLang="ko-KR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8FB01-71C6-A21C-3E75-D4CCFA553748}"/>
              </a:ext>
            </a:extLst>
          </p:cNvPr>
          <p:cNvSpPr txBox="1"/>
          <p:nvPr/>
        </p:nvSpPr>
        <p:spPr>
          <a:xfrm>
            <a:off x="8387253" y="4775848"/>
            <a:ext cx="34894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다수 객체의 위치와 </a:t>
            </a:r>
            <a:r>
              <a:rPr lang="ko-KR" altLang="en-US" sz="1600" dirty="0" err="1">
                <a:latin typeface="+mn-ea"/>
              </a:rPr>
              <a:t>객체별</a:t>
            </a:r>
            <a:r>
              <a:rPr lang="ko-KR" altLang="en-US" sz="1600" dirty="0">
                <a:latin typeface="+mn-ea"/>
              </a:rPr>
              <a:t> 픽셀 분류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같은 클래스 객체도 다른 객체로 간주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Mask-RCNN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28E3CD-54D7-E62E-AA28-D92A5CBDF282}"/>
              </a:ext>
            </a:extLst>
          </p:cNvPr>
          <p:cNvSpPr txBox="1"/>
          <p:nvPr/>
        </p:nvSpPr>
        <p:spPr>
          <a:xfrm>
            <a:off x="9616966" y="1231785"/>
            <a:ext cx="2356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데이터셋 </a:t>
            </a:r>
            <a:r>
              <a:rPr lang="en-GB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GB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CityScapes</a:t>
            </a:r>
            <a:r>
              <a:rPr lang="en-GB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595D24F-C59C-AA69-63B1-B3F7279AFFEA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573C994-9E59-C1F0-BD72-C8236F82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07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7F95BAD-F122-C1A5-445F-5B457D6D778F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되돌아보기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4000" dirty="0">
                <a:solidFill>
                  <a:srgbClr val="C00000"/>
                </a:solidFill>
              </a:rPr>
              <a:t>의미적 분할 </a:t>
            </a:r>
            <a:r>
              <a:rPr lang="en-GB" altLang="ko-KR" sz="4000" dirty="0"/>
              <a:t>Semantic Segmentation </a:t>
            </a:r>
            <a:endParaRPr lang="en-GB" sz="4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340E76-70AC-28C3-B76E-8E22281D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273" y="1594451"/>
            <a:ext cx="7391454" cy="3038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DB63F4-89BD-803D-CD60-6496149E5532}"/>
              </a:ext>
            </a:extLst>
          </p:cNvPr>
          <p:cNvSpPr txBox="1"/>
          <p:nvPr/>
        </p:nvSpPr>
        <p:spPr>
          <a:xfrm>
            <a:off x="520262" y="4744315"/>
            <a:ext cx="11151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인코더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-</a:t>
            </a:r>
            <a:r>
              <a:rPr lang="ko-KR" altLang="en-US" sz="1600" dirty="0" err="1">
                <a:solidFill>
                  <a:srgbClr val="C00000"/>
                </a:solidFill>
                <a:latin typeface="+mj-ea"/>
                <a:ea typeface="+mj-ea"/>
              </a:rPr>
              <a:t>디코더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(Encoder-Decoder)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GB" altLang="ko-KR" sz="1600" dirty="0">
                <a:latin typeface="+mj-ea"/>
                <a:ea typeface="+mj-ea"/>
              </a:rPr>
              <a:t>:</a:t>
            </a:r>
            <a:r>
              <a:rPr lang="ko-KR" altLang="en-US" sz="1600" dirty="0">
                <a:latin typeface="+mj-ea"/>
                <a:ea typeface="+mj-ea"/>
              </a:rPr>
              <a:t> 대표적인 의미적 분할 모델 구조</a:t>
            </a:r>
            <a:endParaRPr lang="en-GB" altLang="ko-KR" sz="1600" dirty="0">
              <a:latin typeface="+mj-ea"/>
              <a:ea typeface="+mj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단계 </a:t>
            </a:r>
            <a:r>
              <a:rPr lang="en-GB" altLang="ko-KR" sz="1600" dirty="0">
                <a:latin typeface="+mn-ea"/>
              </a:rPr>
              <a:t>: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연산을 통해 이미지 정보 축약 과정으로 얻은 축소된 </a:t>
            </a:r>
            <a:r>
              <a:rPr lang="ko-KR" altLang="en-US" sz="1600" dirty="0">
                <a:latin typeface="+mn-ea"/>
                <a:hlinkClick r:id="rId3" action="ppaction://hlinksldjump"/>
              </a:rPr>
              <a:t>특성맵</a:t>
            </a:r>
            <a:r>
              <a:rPr lang="en-GB" altLang="ko-KR" sz="1600" dirty="0">
                <a:latin typeface="+mn-ea"/>
                <a:hlinkClick r:id="rId3" action="ppaction://hlinksldjump"/>
              </a:rPr>
              <a:t>(feature</a:t>
            </a:r>
            <a:r>
              <a:rPr lang="ko-KR" altLang="en-US" sz="1600" dirty="0">
                <a:latin typeface="+mn-ea"/>
                <a:hlinkClick r:id="rId3" action="ppaction://hlinksldjump"/>
              </a:rPr>
              <a:t> </a:t>
            </a:r>
            <a:r>
              <a:rPr lang="en-GB" altLang="ko-KR" sz="1600" dirty="0">
                <a:latin typeface="+mn-ea"/>
                <a:hlinkClick r:id="rId3" action="ppaction://hlinksldjump"/>
              </a:rPr>
              <a:t>map)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단계 </a:t>
            </a:r>
            <a:r>
              <a:rPr lang="en-GB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축소된 </a:t>
            </a:r>
            <a:r>
              <a:rPr lang="ko-KR" altLang="en-US" sz="1600" dirty="0" err="1">
                <a:latin typeface="+mn-ea"/>
              </a:rPr>
              <a:t>특성맵으로부터</a:t>
            </a:r>
            <a:r>
              <a:rPr lang="ko-KR" altLang="en-US" sz="1600" dirty="0">
                <a:latin typeface="+mn-ea"/>
              </a:rPr>
              <a:t> </a:t>
            </a:r>
            <a:r>
              <a:rPr lang="en-GB" altLang="ko-KR" sz="1600" dirty="0" err="1">
                <a:latin typeface="+mn-ea"/>
              </a:rPr>
              <a:t>upsampling</a:t>
            </a:r>
            <a:r>
              <a:rPr lang="ko-KR" altLang="en-US" sz="1600" dirty="0">
                <a:latin typeface="+mn-ea"/>
              </a:rPr>
              <a:t>과 </a:t>
            </a:r>
            <a:r>
              <a:rPr lang="en-GB" altLang="ko-KR" sz="1600" dirty="0">
                <a:latin typeface="+mn-ea"/>
                <a:hlinkClick r:id="rId4" action="ppaction://hlinksldjump"/>
              </a:rPr>
              <a:t>residual</a:t>
            </a:r>
            <a:r>
              <a:rPr lang="ko-KR" altLang="en-US" sz="1600" dirty="0">
                <a:latin typeface="+mn-ea"/>
                <a:hlinkClick r:id="rId4" action="ppaction://hlinksldjump"/>
              </a:rPr>
              <a:t> </a:t>
            </a:r>
            <a:r>
              <a:rPr lang="en-GB" altLang="ko-KR" sz="1600" dirty="0">
                <a:latin typeface="+mn-ea"/>
                <a:hlinkClick r:id="rId4" action="ppaction://hlinksldjump"/>
              </a:rPr>
              <a:t>connection (= skip </a:t>
            </a:r>
            <a:r>
              <a:rPr lang="ko-KR" altLang="en-US" sz="1600" dirty="0">
                <a:latin typeface="+mn-ea"/>
                <a:hlinkClick r:id="rId4" action="ppaction://hlinksldjump"/>
              </a:rPr>
              <a:t>또는 </a:t>
            </a:r>
            <a:r>
              <a:rPr lang="en-GB" altLang="ko-KR" sz="1600" dirty="0">
                <a:latin typeface="+mn-ea"/>
                <a:hlinkClick r:id="rId4" action="ppaction://hlinksldjump"/>
              </a:rPr>
              <a:t>shortcut connection)</a:t>
            </a:r>
            <a:r>
              <a:rPr lang="ko-KR" altLang="en-US" sz="1600" dirty="0">
                <a:latin typeface="+mn-ea"/>
              </a:rPr>
              <a:t>을 통해 도출된 출력 </a:t>
            </a:r>
            <a:r>
              <a:rPr lang="ko-KR" altLang="en-US" sz="1600" dirty="0" err="1">
                <a:latin typeface="+mn-ea"/>
              </a:rPr>
              <a:t>텐서</a:t>
            </a:r>
            <a:endParaRPr lang="en-GB" altLang="ko-KR" sz="1600" dirty="0">
              <a:latin typeface="+mn-ea"/>
            </a:endParaRPr>
          </a:p>
          <a:p>
            <a:pPr lvl="1"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→ 예측하고자 하는 클래스 개수만큼의 채널을 가짐</a:t>
            </a:r>
            <a:endParaRPr lang="en-GB" altLang="ko-KR" sz="1600" dirty="0">
              <a:latin typeface="+mn-ea"/>
            </a:endParaRPr>
          </a:p>
          <a:p>
            <a:pPr lvl="1"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→ </a:t>
            </a:r>
            <a:r>
              <a:rPr lang="en-GB" altLang="ko-KR" sz="1600" dirty="0" err="1">
                <a:latin typeface="+mn-ea"/>
              </a:rPr>
              <a:t>Upsampling</a:t>
            </a:r>
            <a:r>
              <a:rPr lang="en-GB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기법 </a:t>
            </a:r>
            <a:r>
              <a:rPr lang="en-GB" altLang="ko-KR" sz="1600" dirty="0">
                <a:latin typeface="+mn-ea"/>
              </a:rPr>
              <a:t>: [</a:t>
            </a:r>
            <a:r>
              <a:rPr lang="ko-KR" altLang="en-US" sz="1600" dirty="0">
                <a:latin typeface="+mn-ea"/>
              </a:rPr>
              <a:t>학습 </a:t>
            </a:r>
            <a:r>
              <a:rPr lang="en-GB" altLang="ko-KR" sz="1600" dirty="0">
                <a:latin typeface="+mn-ea"/>
              </a:rPr>
              <a:t>X] Bilinear </a:t>
            </a:r>
            <a:r>
              <a:rPr lang="ko-KR" altLang="en-US" sz="1600" dirty="0" err="1">
                <a:latin typeface="+mn-ea"/>
              </a:rPr>
              <a:t>보간법</a:t>
            </a:r>
            <a:r>
              <a:rPr lang="en-GB" altLang="ko-KR" sz="1600" dirty="0">
                <a:latin typeface="+mn-ea"/>
              </a:rPr>
              <a:t>, [</a:t>
            </a:r>
            <a:r>
              <a:rPr lang="ko-KR" altLang="en-US" sz="1600" dirty="0">
                <a:latin typeface="+mn-ea"/>
              </a:rPr>
              <a:t>학습 </a:t>
            </a:r>
            <a:r>
              <a:rPr lang="en-GB" altLang="ko-KR" sz="1600" dirty="0">
                <a:latin typeface="+mn-ea"/>
              </a:rPr>
              <a:t>O] Transpose-Convolution, Dilated Convolution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57DBF3A-A428-1DCF-732E-B5394E6AB887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77CDF1-0A62-05B6-2429-B0AD002DD255}"/>
              </a:ext>
            </a:extLst>
          </p:cNvPr>
          <p:cNvSpPr txBox="1"/>
          <p:nvPr/>
        </p:nvSpPr>
        <p:spPr>
          <a:xfrm>
            <a:off x="4326964" y="3794235"/>
            <a:ext cx="704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단계</a:t>
            </a:r>
            <a:endParaRPr lang="en-GB" sz="16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619047-FEA3-32A1-E62F-E6B6C6565E50}"/>
              </a:ext>
            </a:extLst>
          </p:cNvPr>
          <p:cNvSpPr txBox="1"/>
          <p:nvPr/>
        </p:nvSpPr>
        <p:spPr>
          <a:xfrm>
            <a:off x="6957848" y="3799491"/>
            <a:ext cx="704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단계</a:t>
            </a:r>
            <a:endParaRPr lang="en-GB" sz="1600" dirty="0">
              <a:latin typeface="+mn-ea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286C6B11-DC2C-B19D-7FA5-D45181C7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111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532822-3B80-701D-875C-67DF0DD7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6</a:t>
            </a:fld>
            <a:endParaRPr lang="en-GB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842DBDB-E28F-C633-35C1-3A98FED65556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참고 자료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4000" dirty="0">
                <a:solidFill>
                  <a:srgbClr val="C00000"/>
                </a:solidFill>
              </a:rPr>
              <a:t>특성맵</a:t>
            </a:r>
            <a:r>
              <a:rPr lang="ko-KR" altLang="en-US" sz="4000" dirty="0"/>
              <a:t> </a:t>
            </a:r>
            <a:r>
              <a:rPr lang="en-GB" altLang="ko-KR" sz="4000" dirty="0"/>
              <a:t>Feature Map</a:t>
            </a:r>
            <a:endParaRPr lang="en-GB" sz="40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F959214-C259-C06F-5206-F116AEB1ACA8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1BE83B3-913E-9035-7D24-7B36BF037B26}"/>
              </a:ext>
            </a:extLst>
          </p:cNvPr>
          <p:cNvSpPr txBox="1"/>
          <p:nvPr/>
        </p:nvSpPr>
        <p:spPr>
          <a:xfrm>
            <a:off x="1234966" y="1428301"/>
            <a:ext cx="97220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+mj-ea"/>
                <a:ea typeface="+mj-ea"/>
              </a:rPr>
              <a:t>활성화 </a:t>
            </a:r>
            <a:r>
              <a:rPr lang="ko-KR" altLang="en-US" sz="1600" dirty="0" err="1">
                <a:latin typeface="+mj-ea"/>
                <a:ea typeface="+mj-ea"/>
              </a:rPr>
              <a:t>맵이라고도</a:t>
            </a:r>
            <a:r>
              <a:rPr lang="ko-KR" altLang="en-US" sz="1600" dirty="0">
                <a:latin typeface="+mj-ea"/>
                <a:ea typeface="+mj-ea"/>
              </a:rPr>
              <a:t> 하며</a:t>
            </a:r>
            <a:r>
              <a:rPr lang="en-GB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입력 이미지 또는 다른 </a:t>
            </a:r>
            <a:r>
              <a:rPr lang="ko-KR" altLang="en-US" sz="1600" dirty="0" err="1">
                <a:latin typeface="+mj-ea"/>
                <a:ea typeface="+mj-ea"/>
              </a:rPr>
              <a:t>특성맵에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필터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(ex. </a:t>
            </a:r>
            <a:r>
              <a:rPr lang="ko-KR" altLang="en-US" sz="1600" dirty="0" err="1">
                <a:solidFill>
                  <a:srgbClr val="C00000"/>
                </a:solidFill>
                <a:latin typeface="+mj-ea"/>
                <a:ea typeface="+mj-ea"/>
              </a:rPr>
              <a:t>합성곱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)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를 적용한 결과</a:t>
            </a:r>
            <a:r>
              <a:rPr lang="ko-KR" altLang="en-US" sz="1600" dirty="0">
                <a:latin typeface="+mj-ea"/>
                <a:ea typeface="+mj-ea"/>
              </a:rPr>
              <a:t>를 가리킴</a:t>
            </a:r>
            <a:endParaRPr lang="en-GB" altLang="ko-KR" sz="1600" dirty="0">
              <a:latin typeface="+mj-ea"/>
              <a:ea typeface="+mj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특정 입력 이미지에 대한 </a:t>
            </a:r>
            <a:r>
              <a:rPr lang="ko-KR" altLang="en-US" sz="1600" dirty="0" err="1">
                <a:latin typeface="+mn-ea"/>
              </a:rPr>
              <a:t>특성맵을</a:t>
            </a:r>
            <a:r>
              <a:rPr lang="ko-KR" altLang="en-US" sz="1600" dirty="0">
                <a:latin typeface="+mn-ea"/>
              </a:rPr>
              <a:t> 시각화 하면</a:t>
            </a:r>
            <a:r>
              <a:rPr lang="en-GB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특성맵에서</a:t>
            </a:r>
            <a:r>
              <a:rPr lang="ko-KR" altLang="en-US" sz="1600" dirty="0">
                <a:latin typeface="+mn-ea"/>
              </a:rPr>
              <a:t> 입력 특성을 감지하는 방법을 어느정도 이해할 수 있음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입력층과 가까울수록 입력 이미지의 형태가 많이 유지되고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출력층에 가까울수록 이미지의 특징만 전달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됨</a:t>
            </a:r>
            <a:endParaRPr lang="en-GB" altLang="ko-KR" sz="1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50BA10-6239-7325-6ABD-5B822B12C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1" y="3458845"/>
            <a:ext cx="3600000" cy="2166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6C6D40-E357-E833-96B7-86498FA4F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270"/>
          <a:stretch/>
        </p:blipFill>
        <p:spPr>
          <a:xfrm>
            <a:off x="5598072" y="2824349"/>
            <a:ext cx="5715000" cy="9189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9AC7F6-A0A2-72A6-EA36-B706BCD766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221"/>
          <a:stretch/>
        </p:blipFill>
        <p:spPr>
          <a:xfrm>
            <a:off x="5598072" y="4082348"/>
            <a:ext cx="5715000" cy="9189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DB7F90-97F2-0CEC-B273-A7370D7B9A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8270"/>
          <a:stretch/>
        </p:blipFill>
        <p:spPr>
          <a:xfrm>
            <a:off x="5598072" y="5340348"/>
            <a:ext cx="5715000" cy="918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F65ECD-907F-4443-F5D1-343B1C61E66B}"/>
              </a:ext>
            </a:extLst>
          </p:cNvPr>
          <p:cNvSpPr txBox="1"/>
          <p:nvPr/>
        </p:nvSpPr>
        <p:spPr>
          <a:xfrm>
            <a:off x="1227185" y="3120934"/>
            <a:ext cx="2532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예시</a:t>
            </a:r>
            <a:r>
              <a:rPr lang="en-GB" altLang="ko-KR" sz="1600" dirty="0">
                <a:latin typeface="+mj-ea"/>
                <a:ea typeface="+mj-ea"/>
              </a:rPr>
              <a:t>) </a:t>
            </a:r>
            <a:r>
              <a:rPr lang="ko-KR" altLang="en-US" sz="1600" dirty="0">
                <a:latin typeface="+mj-ea"/>
                <a:ea typeface="+mj-ea"/>
              </a:rPr>
              <a:t>입력 이미지</a:t>
            </a:r>
            <a:endParaRPr lang="en-GB" altLang="ko-KR" sz="16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803CE8-C8D3-65A0-2650-E78BA60B2A76}"/>
              </a:ext>
            </a:extLst>
          </p:cNvPr>
          <p:cNvSpPr txBox="1"/>
          <p:nvPr/>
        </p:nvSpPr>
        <p:spPr>
          <a:xfrm>
            <a:off x="4573817" y="3089107"/>
            <a:ext cx="1024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번째 층</a:t>
            </a:r>
            <a:endParaRPr lang="en-GB" altLang="ko-KR" sz="16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77EC2F-E8CD-DB06-1267-AB1C2E182CCD}"/>
              </a:ext>
            </a:extLst>
          </p:cNvPr>
          <p:cNvSpPr txBox="1"/>
          <p:nvPr/>
        </p:nvSpPr>
        <p:spPr>
          <a:xfrm>
            <a:off x="4573817" y="4372568"/>
            <a:ext cx="1024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1600" dirty="0">
                <a:latin typeface="+mj-ea"/>
                <a:ea typeface="+mj-ea"/>
              </a:rPr>
              <a:t>20</a:t>
            </a:r>
            <a:r>
              <a:rPr lang="ko-KR" altLang="en-US" sz="1600" dirty="0">
                <a:latin typeface="+mj-ea"/>
                <a:ea typeface="+mj-ea"/>
              </a:rPr>
              <a:t>번째 층</a:t>
            </a:r>
            <a:endParaRPr lang="en-GB" altLang="ko-KR" sz="16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659A2C-52E2-14F1-B40D-E276A5BAA0D3}"/>
              </a:ext>
            </a:extLst>
          </p:cNvPr>
          <p:cNvSpPr txBox="1"/>
          <p:nvPr/>
        </p:nvSpPr>
        <p:spPr>
          <a:xfrm>
            <a:off x="4573817" y="5630568"/>
            <a:ext cx="1024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1600" dirty="0">
                <a:latin typeface="+mj-ea"/>
                <a:ea typeface="+mj-ea"/>
              </a:rPr>
              <a:t>40</a:t>
            </a:r>
            <a:r>
              <a:rPr lang="ko-KR" altLang="en-US" sz="1600" dirty="0">
                <a:latin typeface="+mj-ea"/>
                <a:ea typeface="+mj-ea"/>
              </a:rPr>
              <a:t>번째 층</a:t>
            </a:r>
            <a:endParaRPr lang="en-GB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3647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F91F0B-922C-B236-8C64-8B35204C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7</a:t>
            </a:fld>
            <a:endParaRPr lang="en-GB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BBA3713-0CD5-A3D5-4F31-26FB90EB4691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참고 자료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spc="-150" dirty="0">
                <a:solidFill>
                  <a:srgbClr val="C00000"/>
                </a:solidFill>
              </a:rPr>
              <a:t>Residual / Skip / Shortcut Connection</a:t>
            </a:r>
            <a:endParaRPr lang="en-GB" sz="4000" spc="-150" dirty="0">
              <a:solidFill>
                <a:srgbClr val="C0000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1AF260-BECD-6432-B093-5B2D8D77286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5837C03-BD90-2C9E-7548-517FFDC1A372}"/>
              </a:ext>
            </a:extLst>
          </p:cNvPr>
          <p:cNvSpPr txBox="1"/>
          <p:nvPr/>
        </p:nvSpPr>
        <p:spPr>
          <a:xfrm>
            <a:off x="1234966" y="1428301"/>
            <a:ext cx="97220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+mj-ea"/>
                <a:ea typeface="+mj-ea"/>
              </a:rPr>
              <a:t>기울기 소실 문제를 개선하기 위해 학습한 함수에 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입력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(input)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 값을 더해주는 방법</a:t>
            </a:r>
            <a:endParaRPr lang="en-GB" altLang="ko-KR" sz="1600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아래 그림에서 입력 </a:t>
            </a:r>
            <a:r>
              <a:rPr lang="en-GB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는 그대로 가져오고</a:t>
            </a:r>
            <a:r>
              <a:rPr lang="en-GB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레이어를 거쳐 도출된 </a:t>
            </a:r>
            <a:r>
              <a:rPr lang="en-GB" altLang="ko-KR" sz="1600" dirty="0">
                <a:latin typeface="+mn-ea"/>
              </a:rPr>
              <a:t>F(x)</a:t>
            </a:r>
            <a:r>
              <a:rPr lang="ko-KR" altLang="en-US" sz="1600" dirty="0">
                <a:latin typeface="+mn-ea"/>
              </a:rPr>
              <a:t>를 더해주는 형태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 err="1">
                <a:latin typeface="+mn-ea"/>
              </a:rPr>
              <a:t>역전파</a:t>
            </a:r>
            <a:r>
              <a:rPr lang="en-GB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시</a:t>
            </a:r>
            <a:r>
              <a:rPr lang="en-GB" altLang="ko-KR" sz="1600" dirty="0">
                <a:latin typeface="+mn-ea"/>
              </a:rPr>
              <a:t> F(x)</a:t>
            </a:r>
            <a:r>
              <a:rPr lang="ko-KR" altLang="en-US" sz="1600" dirty="0">
                <a:latin typeface="+mn-ea"/>
              </a:rPr>
              <a:t> 부분만 학습하면 됨</a:t>
            </a:r>
            <a:endParaRPr lang="en-GB" altLang="ko-KR" sz="16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C20457-3494-0D21-31E0-F732C4400CD1}"/>
              </a:ext>
            </a:extLst>
          </p:cNvPr>
          <p:cNvGrpSpPr/>
          <p:nvPr/>
        </p:nvGrpSpPr>
        <p:grpSpPr>
          <a:xfrm>
            <a:off x="812771" y="2930466"/>
            <a:ext cx="10566458" cy="2880000"/>
            <a:chOff x="746677" y="2785238"/>
            <a:chExt cx="10566458" cy="288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88599DA-FC40-5FCC-C28B-682EF5A7D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677" y="2785238"/>
              <a:ext cx="7384836" cy="2880000"/>
            </a:xfrm>
            <a:prstGeom prst="rect">
              <a:avLst/>
            </a:prstGeom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29EE2B7-6103-0B1C-7D1D-CC07F39399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095" y="2785238"/>
              <a:ext cx="6874040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6882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0D5FC-0481-8597-F366-429ABD0C1A6D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되돌아보기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4000" dirty="0">
                <a:solidFill>
                  <a:srgbClr val="C00000"/>
                </a:solidFill>
              </a:rPr>
              <a:t>의미적 분할 </a:t>
            </a:r>
            <a:r>
              <a:rPr lang="en-GB" altLang="ko-KR" sz="4000" dirty="0"/>
              <a:t>Semantic Segmentation </a:t>
            </a:r>
            <a:endParaRPr lang="en-GB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71526E-2F85-61BA-4F67-F6FD8628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07" y="1325439"/>
            <a:ext cx="11772986" cy="3629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39CFE5-B154-9C86-C3CB-4C0D0D27AA25}"/>
              </a:ext>
            </a:extLst>
          </p:cNvPr>
          <p:cNvSpPr txBox="1"/>
          <p:nvPr/>
        </p:nvSpPr>
        <p:spPr>
          <a:xfrm>
            <a:off x="1324303" y="5138456"/>
            <a:ext cx="954339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인코더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-</a:t>
            </a:r>
            <a:r>
              <a:rPr lang="ko-KR" altLang="en-US" sz="1600" dirty="0" err="1">
                <a:solidFill>
                  <a:srgbClr val="C00000"/>
                </a:solidFill>
                <a:latin typeface="+mj-ea"/>
                <a:ea typeface="+mj-ea"/>
              </a:rPr>
              <a:t>디코더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(Encoder-Decoder)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GB" altLang="ko-KR" sz="1600" dirty="0">
                <a:latin typeface="+mj-ea"/>
                <a:ea typeface="+mj-ea"/>
              </a:rPr>
              <a:t>:</a:t>
            </a:r>
            <a:r>
              <a:rPr lang="ko-KR" altLang="en-US" sz="1600" dirty="0">
                <a:latin typeface="+mj-ea"/>
                <a:ea typeface="+mj-ea"/>
              </a:rPr>
              <a:t> 대표적인 의미적 분할 모델 구조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단계 </a:t>
            </a:r>
            <a:r>
              <a:rPr lang="en-GB" altLang="ko-KR" sz="1600" dirty="0">
                <a:latin typeface="+mn-ea"/>
              </a:rPr>
              <a:t>: Argmax </a:t>
            </a:r>
            <a:r>
              <a:rPr lang="ko-KR" altLang="en-US" sz="1600" dirty="0">
                <a:latin typeface="+mn-ea"/>
              </a:rPr>
              <a:t>연산을 통해 해당 위치의 픽셀에서 </a:t>
            </a:r>
            <a:r>
              <a:rPr lang="en-GB" altLang="ko-KR" sz="1600" dirty="0" err="1">
                <a:latin typeface="+mn-ea"/>
              </a:rPr>
              <a:t>softmax</a:t>
            </a:r>
            <a:r>
              <a:rPr lang="en-GB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값이 가장 높은 클래스로 예측 수행</a:t>
            </a:r>
            <a:endParaRPr lang="en-GB" altLang="ko-KR" sz="1600" dirty="0">
              <a:latin typeface="+mn-ea"/>
            </a:endParaRPr>
          </a:p>
          <a:p>
            <a:pPr lvl="1"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→ 손실 함수 </a:t>
            </a:r>
            <a:r>
              <a:rPr lang="en-GB" altLang="ko-KR" sz="1600" dirty="0">
                <a:latin typeface="+mn-ea"/>
              </a:rPr>
              <a:t>: Categorical Cross Entropy</a:t>
            </a:r>
          </a:p>
          <a:p>
            <a:pPr lvl="1"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→</a:t>
            </a:r>
            <a:r>
              <a:rPr lang="en-GB" altLang="ko-KR" sz="1600" dirty="0">
                <a:latin typeface="+mn-ea"/>
              </a:rPr>
              <a:t> Ground Truth </a:t>
            </a:r>
            <a:r>
              <a:rPr lang="ko-KR" altLang="en-US" sz="1600" dirty="0">
                <a:latin typeface="+mn-ea"/>
              </a:rPr>
              <a:t>라벨 </a:t>
            </a:r>
            <a:r>
              <a:rPr lang="en-GB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각 </a:t>
            </a:r>
            <a:r>
              <a:rPr lang="ko-KR" altLang="en-US" sz="1600" dirty="0" err="1">
                <a:latin typeface="+mn-ea"/>
              </a:rPr>
              <a:t>픽셀별</a:t>
            </a:r>
            <a:r>
              <a:rPr lang="ko-KR" altLang="en-US" sz="1600" dirty="0">
                <a:latin typeface="+mn-ea"/>
              </a:rPr>
              <a:t> 클래스 정보가 있어야 함</a:t>
            </a:r>
            <a:endParaRPr lang="en-GB" altLang="ko-KR" sz="1600" dirty="0">
              <a:latin typeface="+mn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C4C4EB8-8FDD-A71C-A70D-291CD743D63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27877BB-FD70-C71B-D2EE-57B04D38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161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D6B3B3-F51C-9A98-B85E-B5D1A291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97" y="1426764"/>
            <a:ext cx="11058606" cy="335282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DEA2EAB-9DA3-9F22-0E56-4FEABE2F4079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되돌아보기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4000" dirty="0">
                <a:solidFill>
                  <a:srgbClr val="C00000"/>
                </a:solidFill>
              </a:rPr>
              <a:t>의미적 분할 </a:t>
            </a:r>
            <a:r>
              <a:rPr lang="en-GB" altLang="ko-KR" sz="4000" dirty="0"/>
              <a:t>Semantic Segmentation </a:t>
            </a:r>
            <a:endParaRPr lang="en-GB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FEFAD-8B2F-C9D7-4EE6-F9EB59FB95B1}"/>
              </a:ext>
            </a:extLst>
          </p:cNvPr>
          <p:cNvSpPr txBox="1"/>
          <p:nvPr/>
        </p:nvSpPr>
        <p:spPr>
          <a:xfrm>
            <a:off x="566697" y="4994079"/>
            <a:ext cx="94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+mj-ea"/>
                <a:ea typeface="+mj-ea"/>
              </a:rPr>
              <a:t>모델</a:t>
            </a:r>
            <a:endParaRPr lang="en-GB" altLang="ko-KR" sz="16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997D2-952E-C113-EDA8-A5647D7020B7}"/>
              </a:ext>
            </a:extLst>
          </p:cNvPr>
          <p:cNvSpPr txBox="1"/>
          <p:nvPr/>
        </p:nvSpPr>
        <p:spPr>
          <a:xfrm>
            <a:off x="566697" y="5808631"/>
            <a:ext cx="94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특징</a:t>
            </a:r>
            <a:endParaRPr lang="en-GB" altLang="ko-KR" sz="16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BC233-173B-DCED-ED25-477065BCA62F}"/>
              </a:ext>
            </a:extLst>
          </p:cNvPr>
          <p:cNvSpPr txBox="1"/>
          <p:nvPr/>
        </p:nvSpPr>
        <p:spPr>
          <a:xfrm>
            <a:off x="2043400" y="4994079"/>
            <a:ext cx="94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n-ea"/>
              </a:rPr>
              <a:t>FCN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27322-951B-8FB9-EB0A-8BF5C54F22D7}"/>
              </a:ext>
            </a:extLst>
          </p:cNvPr>
          <p:cNvSpPr txBox="1"/>
          <p:nvPr/>
        </p:nvSpPr>
        <p:spPr>
          <a:xfrm>
            <a:off x="1853349" y="5808631"/>
            <a:ext cx="132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n-ea"/>
              </a:rPr>
              <a:t>Skip</a:t>
            </a:r>
          </a:p>
          <a:p>
            <a:pPr algn="ctr"/>
            <a:r>
              <a:rPr lang="en-GB" altLang="ko-KR" sz="1600" dirty="0">
                <a:latin typeface="+mn-ea"/>
              </a:rPr>
              <a:t>Connection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E5959A-2880-E12C-472E-88E6C991432C}"/>
              </a:ext>
            </a:extLst>
          </p:cNvPr>
          <p:cNvSpPr txBox="1"/>
          <p:nvPr/>
        </p:nvSpPr>
        <p:spPr>
          <a:xfrm>
            <a:off x="3520103" y="4994079"/>
            <a:ext cx="94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 err="1">
                <a:latin typeface="+mn-ea"/>
              </a:rPr>
              <a:t>SegNet</a:t>
            </a:r>
            <a:r>
              <a:rPr lang="en-GB" altLang="ko-KR" sz="1600" dirty="0">
                <a:latin typeface="+mn-ea"/>
              </a:rPr>
              <a:t>,</a:t>
            </a:r>
          </a:p>
          <a:p>
            <a:pPr algn="ctr"/>
            <a:r>
              <a:rPr lang="en-GB" altLang="ko-KR" sz="1600" dirty="0" err="1">
                <a:latin typeface="+mn-ea"/>
              </a:rPr>
              <a:t>UNet</a:t>
            </a:r>
            <a:endParaRPr lang="en-GB" altLang="ko-KR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37994D-8574-AF2D-8A4C-5BFE32A8D071}"/>
              </a:ext>
            </a:extLst>
          </p:cNvPr>
          <p:cNvSpPr txBox="1"/>
          <p:nvPr/>
        </p:nvSpPr>
        <p:spPr>
          <a:xfrm>
            <a:off x="3330052" y="5808631"/>
            <a:ext cx="132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n-ea"/>
              </a:rPr>
              <a:t>인코더</a:t>
            </a:r>
            <a:endParaRPr lang="en-GB" altLang="ko-KR" sz="1600" dirty="0">
              <a:latin typeface="+mn-ea"/>
            </a:endParaRPr>
          </a:p>
          <a:p>
            <a:pPr algn="ctr"/>
            <a:r>
              <a:rPr lang="ko-KR" altLang="en-US" sz="1600" dirty="0" err="1">
                <a:latin typeface="+mn-ea"/>
              </a:rPr>
              <a:t>디코더</a:t>
            </a:r>
            <a:endParaRPr lang="en-GB" altLang="ko-KR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DDB30-597F-32A6-F601-6683095438C0}"/>
              </a:ext>
            </a:extLst>
          </p:cNvPr>
          <p:cNvSpPr txBox="1"/>
          <p:nvPr/>
        </p:nvSpPr>
        <p:spPr>
          <a:xfrm>
            <a:off x="5570483" y="4994079"/>
            <a:ext cx="1996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 err="1">
                <a:latin typeface="+mn-ea"/>
              </a:rPr>
              <a:t>DeepLab</a:t>
            </a:r>
            <a:r>
              <a:rPr lang="en-GB" altLang="ko-KR" sz="1600" dirty="0">
                <a:latin typeface="+mn-ea"/>
              </a:rPr>
              <a:t>, </a:t>
            </a:r>
            <a:r>
              <a:rPr lang="en-GB" altLang="ko-KR" sz="1600" dirty="0" err="1">
                <a:latin typeface="+mn-ea"/>
              </a:rPr>
              <a:t>PSPNet</a:t>
            </a:r>
            <a:endParaRPr lang="en-GB" altLang="ko-KR" sz="16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6A810-643D-513C-A1CB-782EEE6AB3D1}"/>
              </a:ext>
            </a:extLst>
          </p:cNvPr>
          <p:cNvSpPr txBox="1"/>
          <p:nvPr/>
        </p:nvSpPr>
        <p:spPr>
          <a:xfrm>
            <a:off x="5286700" y="5808631"/>
            <a:ext cx="2564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n-ea"/>
              </a:rPr>
              <a:t>Multi-scale </a:t>
            </a:r>
            <a:r>
              <a:rPr lang="ko-KR" altLang="en-US" sz="1600" dirty="0">
                <a:latin typeface="+mn-ea"/>
              </a:rPr>
              <a:t>예측 및 앙상블</a:t>
            </a:r>
            <a:endParaRPr lang="en-GB" altLang="ko-KR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BDF111-C937-2650-6DB4-836ECE7588C0}"/>
              </a:ext>
            </a:extLst>
          </p:cNvPr>
          <p:cNvSpPr txBox="1"/>
          <p:nvPr/>
        </p:nvSpPr>
        <p:spPr>
          <a:xfrm>
            <a:off x="8960069" y="4994079"/>
            <a:ext cx="1996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 err="1">
                <a:solidFill>
                  <a:srgbClr val="C00000"/>
                </a:solidFill>
                <a:latin typeface="+mn-ea"/>
              </a:rPr>
              <a:t>ICNet</a:t>
            </a:r>
            <a:endParaRPr lang="en-GB" altLang="ko-KR" sz="16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9DF32B-120C-09FE-440D-18EF3DE7FFCE}"/>
              </a:ext>
            </a:extLst>
          </p:cNvPr>
          <p:cNvSpPr txBox="1"/>
          <p:nvPr/>
        </p:nvSpPr>
        <p:spPr>
          <a:xfrm>
            <a:off x="8366234" y="5808631"/>
            <a:ext cx="3184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낮은 해상도 이미지 → 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Heavy CNN</a:t>
            </a:r>
          </a:p>
          <a:p>
            <a:pPr algn="ctr"/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높은 해상도 이미지 → 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Light CNN 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DC85AB0-5339-6AA4-1C72-A015804E5BE1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BAED36E1-1AC3-1FC8-FBBE-387E6901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785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bWorldDotum_Pro">
      <a:majorFont>
        <a:latin typeface="KoPubWorldBatang_Pro Bold"/>
        <a:ea typeface="KoPubWorldDotum_Pro Bold"/>
        <a:cs typeface=""/>
      </a:majorFont>
      <a:minorFont>
        <a:latin typeface="KoPubWorldBatang_Pro Light"/>
        <a:ea typeface="KoPubWorldDotum_Pro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1329</Words>
  <Application>Microsoft Office PowerPoint</Application>
  <PresentationFormat>와이드스크린</PresentationFormat>
  <Paragraphs>222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KoPubWorldBatang_Pro Bold</vt:lpstr>
      <vt:lpstr>KoPubWorldBatang_Pro Light</vt:lpstr>
      <vt:lpstr>KoPubWorldDotum_Pro Bold</vt:lpstr>
      <vt:lpstr>KoPubWorldDotum_Pro Light</vt:lpstr>
      <vt:lpstr>Arial</vt:lpstr>
      <vt:lpstr>Calibri</vt:lpstr>
      <vt:lpstr>Cambria Math</vt:lpstr>
      <vt:lpstr>Office 테마</vt:lpstr>
      <vt:lpstr>고해상도 이미지의 실시간 의미적 분할을 위한 ICNet 활용</vt:lpstr>
      <vt:lpstr>목차</vt:lpstr>
      <vt:lpstr>목차</vt:lpstr>
      <vt:lpstr>되돌아보기 : Computer Vision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고해상도 이미지의 실시간 의미적 분할을 위한 ICNet 활용</dc:title>
  <dc:creator>Baek Kwan-Gu</dc:creator>
  <cp:lastModifiedBy>Baek Kwan-Gu</cp:lastModifiedBy>
  <cp:revision>290</cp:revision>
  <dcterms:created xsi:type="dcterms:W3CDTF">2023-04-25T04:07:26Z</dcterms:created>
  <dcterms:modified xsi:type="dcterms:W3CDTF">2023-04-25T08:46:52Z</dcterms:modified>
</cp:coreProperties>
</file>